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51"/>
  </p:notesMasterIdLst>
  <p:handoutMasterIdLst>
    <p:handoutMasterId r:id="rId52"/>
  </p:handoutMasterIdLst>
  <p:sldIdLst>
    <p:sldId id="423" r:id="rId2"/>
    <p:sldId id="598" r:id="rId3"/>
    <p:sldId id="617" r:id="rId4"/>
    <p:sldId id="618" r:id="rId5"/>
    <p:sldId id="619" r:id="rId6"/>
    <p:sldId id="620" r:id="rId7"/>
    <p:sldId id="601" r:id="rId8"/>
    <p:sldId id="621" r:id="rId9"/>
    <p:sldId id="623" r:id="rId10"/>
    <p:sldId id="483" r:id="rId11"/>
    <p:sldId id="560" r:id="rId12"/>
    <p:sldId id="561" r:id="rId13"/>
    <p:sldId id="562" r:id="rId14"/>
    <p:sldId id="563" r:id="rId15"/>
    <p:sldId id="564" r:id="rId16"/>
    <p:sldId id="565" r:id="rId17"/>
    <p:sldId id="625" r:id="rId18"/>
    <p:sldId id="627" r:id="rId19"/>
    <p:sldId id="628" r:id="rId20"/>
    <p:sldId id="566" r:id="rId21"/>
    <p:sldId id="494" r:id="rId22"/>
    <p:sldId id="569" r:id="rId23"/>
    <p:sldId id="572" r:id="rId24"/>
    <p:sldId id="605" r:id="rId25"/>
    <p:sldId id="570" r:id="rId26"/>
    <p:sldId id="574" r:id="rId27"/>
    <p:sldId id="575" r:id="rId28"/>
    <p:sldId id="603" r:id="rId29"/>
    <p:sldId id="604" r:id="rId30"/>
    <p:sldId id="606" r:id="rId31"/>
    <p:sldId id="607" r:id="rId32"/>
    <p:sldId id="630" r:id="rId33"/>
    <p:sldId id="608" r:id="rId34"/>
    <p:sldId id="609" r:id="rId35"/>
    <p:sldId id="610" r:id="rId36"/>
    <p:sldId id="612" r:id="rId37"/>
    <p:sldId id="631" r:id="rId38"/>
    <p:sldId id="632" r:id="rId39"/>
    <p:sldId id="633" r:id="rId40"/>
    <p:sldId id="634" r:id="rId41"/>
    <p:sldId id="635" r:id="rId42"/>
    <p:sldId id="636" r:id="rId43"/>
    <p:sldId id="637" r:id="rId44"/>
    <p:sldId id="638" r:id="rId45"/>
    <p:sldId id="639" r:id="rId46"/>
    <p:sldId id="643" r:id="rId47"/>
    <p:sldId id="589" r:id="rId48"/>
    <p:sldId id="640" r:id="rId49"/>
    <p:sldId id="642" r:id="rId50"/>
  </p:sldIdLst>
  <p:sldSz cx="12192000" cy="6858000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2B9F"/>
    <a:srgbClr val="B0108E"/>
    <a:srgbClr val="FFCCFF"/>
    <a:srgbClr val="CF13A7"/>
    <a:srgbClr val="D92791"/>
    <a:srgbClr val="EA1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74"/>
  </p:normalViewPr>
  <p:slideViewPr>
    <p:cSldViewPr snapToGrid="0" snapToObjects="1">
      <p:cViewPr varScale="1">
        <p:scale>
          <a:sx n="72" d="100"/>
          <a:sy n="72" d="100"/>
        </p:scale>
        <p:origin x="666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EDF91F84-C13B-4EE5-8AAB-96D8A30EDEF9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CDFE5C82-9EC7-4609-B820-30DFBE5785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488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46851016-0001-4A5C-8B27-871E0E99C57C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E862E89-79EE-4898-98B5-8C0C74E19A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675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933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642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2118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557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37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78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321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999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841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29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917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57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940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34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7639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998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869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965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D3460-0C2F-AD48-AA20-5AAB9C62EA78}" type="datetimeFigureOut">
              <a:rPr lang="es-MX" smtClean="0"/>
              <a:t>09/10/2023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D3727-54F2-C04A-8669-40B6A798C9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200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8" r:id="rId12"/>
    <p:sldLayoutId id="2147483749" r:id="rId13"/>
    <p:sldLayoutId id="2147483750" r:id="rId14"/>
    <p:sldLayoutId id="2147483752" r:id="rId15"/>
    <p:sldLayoutId id="2147483753" r:id="rId16"/>
    <p:sldLayoutId id="2147483754" r:id="rId17"/>
    <p:sldLayoutId id="21474837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ecd.org/gov/Open-Government-Highlights-ESP.pdf" TargetMode="Externa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kithaga.co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jsoria@Guanajuato.gob.mx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Casas De Guanajuato Foto de stock y más banco de imágenes de Guanajuato -  Guanajuato, Hispanoamérica, Colorido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19"/>
            <a:ext cx="10130589" cy="686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096000" y="-9219"/>
            <a:ext cx="6096000" cy="6874042"/>
          </a:xfrm>
          <a:custGeom>
            <a:avLst/>
            <a:gdLst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9660" h="6858000">
                <a:moveTo>
                  <a:pt x="0" y="0"/>
                </a:moveTo>
                <a:lnTo>
                  <a:pt x="5579660" y="0"/>
                </a:lnTo>
                <a:lnTo>
                  <a:pt x="5579660" y="6858000"/>
                </a:lnTo>
                <a:lnTo>
                  <a:pt x="0" y="6858000"/>
                </a:lnTo>
                <a:cubicBezTo>
                  <a:pt x="13648" y="2306472"/>
                  <a:pt x="3916908" y="309121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 descr="Consultar Trámites, Servicios y Regulacion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365" y="1061432"/>
            <a:ext cx="2198944" cy="11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/>
          <p:cNvSpPr txBox="1"/>
          <p:nvPr/>
        </p:nvSpPr>
        <p:spPr>
          <a:xfrm>
            <a:off x="6132513" y="2542443"/>
            <a:ext cx="58362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Sensibilización para el </a:t>
            </a:r>
          </a:p>
          <a:p>
            <a:pPr algn="r"/>
            <a:r>
              <a:rPr lang="es-MX" sz="24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fortalecimiento del Gobierno </a:t>
            </a:r>
          </a:p>
          <a:p>
            <a:pPr algn="r"/>
            <a:r>
              <a:rPr lang="es-MX" sz="24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Abierto en Guanajuato</a:t>
            </a:r>
          </a:p>
          <a:p>
            <a:pPr algn="r"/>
            <a:endParaRPr lang="es-MX" sz="24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r"/>
            <a:r>
              <a:rPr lang="es-MX" sz="22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XCIV Asamblea Plenaria Alianza de Contralores Estado - Municipios</a:t>
            </a:r>
          </a:p>
          <a:p>
            <a:pPr algn="r"/>
            <a:endParaRPr lang="es-MX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r"/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Subsecretaría de Apertura Social y </a:t>
            </a:r>
          </a:p>
          <a:p>
            <a:pPr algn="r"/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Mejora de la Gestión Pública</a:t>
            </a:r>
          </a:p>
          <a:p>
            <a:pPr algn="r"/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Dirección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 de Gobierno Abierto</a:t>
            </a:r>
          </a:p>
          <a:p>
            <a:pPr algn="r"/>
            <a:endParaRPr lang="es-MX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r"/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Celaya, </a:t>
            </a:r>
            <a:r>
              <a:rPr lang="es-MX" dirty="0" err="1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Gto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., Octubre 6,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2023</a:t>
            </a:r>
          </a:p>
          <a:p>
            <a:pPr algn="r"/>
            <a:endParaRPr lang="es-MX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"/>
          <p:cNvSpPr/>
          <p:nvPr/>
        </p:nvSpPr>
        <p:spPr>
          <a:xfrm>
            <a:off x="1010651" y="-41303"/>
            <a:ext cx="6432885" cy="6986336"/>
          </a:xfrm>
          <a:custGeom>
            <a:avLst/>
            <a:gdLst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576710 w 5579660"/>
              <a:gd name="connsiteY0" fmla="*/ 0 h 6874005"/>
              <a:gd name="connsiteX1" fmla="*/ 5579660 w 5579660"/>
              <a:gd name="connsiteY1" fmla="*/ 16005 h 6874005"/>
              <a:gd name="connsiteX2" fmla="*/ 5579660 w 5579660"/>
              <a:gd name="connsiteY2" fmla="*/ 6874005 h 6874005"/>
              <a:gd name="connsiteX3" fmla="*/ 0 w 5579660"/>
              <a:gd name="connsiteY3" fmla="*/ 6874005 h 6874005"/>
              <a:gd name="connsiteX4" fmla="*/ 576710 w 5579660"/>
              <a:gd name="connsiteY4" fmla="*/ 0 h 6874005"/>
              <a:gd name="connsiteX0" fmla="*/ 576710 w 5579660"/>
              <a:gd name="connsiteY0" fmla="*/ 0 h 6874005"/>
              <a:gd name="connsiteX1" fmla="*/ 5579660 w 5579660"/>
              <a:gd name="connsiteY1" fmla="*/ 16005 h 6874005"/>
              <a:gd name="connsiteX2" fmla="*/ 5579660 w 5579660"/>
              <a:gd name="connsiteY2" fmla="*/ 6874005 h 6874005"/>
              <a:gd name="connsiteX3" fmla="*/ 0 w 5579660"/>
              <a:gd name="connsiteY3" fmla="*/ 6874005 h 6874005"/>
              <a:gd name="connsiteX4" fmla="*/ 576710 w 5579660"/>
              <a:gd name="connsiteY4" fmla="*/ 0 h 6874005"/>
              <a:gd name="connsiteX0" fmla="*/ 0 w 5622912"/>
              <a:gd name="connsiteY0" fmla="*/ 128037 h 6858000"/>
              <a:gd name="connsiteX1" fmla="*/ 5622912 w 5622912"/>
              <a:gd name="connsiteY1" fmla="*/ 0 h 6858000"/>
              <a:gd name="connsiteX2" fmla="*/ 5622912 w 5622912"/>
              <a:gd name="connsiteY2" fmla="*/ 6858000 h 6858000"/>
              <a:gd name="connsiteX3" fmla="*/ 43252 w 5622912"/>
              <a:gd name="connsiteY3" fmla="*/ 6858000 h 6858000"/>
              <a:gd name="connsiteX4" fmla="*/ 0 w 5622912"/>
              <a:gd name="connsiteY4" fmla="*/ 128037 h 6858000"/>
              <a:gd name="connsiteX0" fmla="*/ 0 w 5622912"/>
              <a:gd name="connsiteY0" fmla="*/ 128037 h 6858000"/>
              <a:gd name="connsiteX1" fmla="*/ 5622912 w 5622912"/>
              <a:gd name="connsiteY1" fmla="*/ 0 h 6858000"/>
              <a:gd name="connsiteX2" fmla="*/ 5622912 w 5622912"/>
              <a:gd name="connsiteY2" fmla="*/ 6858000 h 6858000"/>
              <a:gd name="connsiteX3" fmla="*/ 43252 w 5622912"/>
              <a:gd name="connsiteY3" fmla="*/ 6858000 h 6858000"/>
              <a:gd name="connsiteX4" fmla="*/ 0 w 5622912"/>
              <a:gd name="connsiteY4" fmla="*/ 128037 h 6858000"/>
              <a:gd name="connsiteX0" fmla="*/ 475786 w 6098698"/>
              <a:gd name="connsiteY0" fmla="*/ 128037 h 6954027"/>
              <a:gd name="connsiteX1" fmla="*/ 6098698 w 6098698"/>
              <a:gd name="connsiteY1" fmla="*/ 0 h 6954027"/>
              <a:gd name="connsiteX2" fmla="*/ 6098698 w 6098698"/>
              <a:gd name="connsiteY2" fmla="*/ 6858000 h 6954027"/>
              <a:gd name="connsiteX3" fmla="*/ 0 w 6098698"/>
              <a:gd name="connsiteY3" fmla="*/ 6954027 h 6954027"/>
              <a:gd name="connsiteX4" fmla="*/ 475786 w 6098698"/>
              <a:gd name="connsiteY4" fmla="*/ 128037 h 6954027"/>
              <a:gd name="connsiteX0" fmla="*/ 302774 w 5925686"/>
              <a:gd name="connsiteY0" fmla="*/ 128037 h 6938022"/>
              <a:gd name="connsiteX1" fmla="*/ 5925686 w 5925686"/>
              <a:gd name="connsiteY1" fmla="*/ 0 h 6938022"/>
              <a:gd name="connsiteX2" fmla="*/ 5925686 w 5925686"/>
              <a:gd name="connsiteY2" fmla="*/ 6858000 h 6938022"/>
              <a:gd name="connsiteX3" fmla="*/ 0 w 5925686"/>
              <a:gd name="connsiteY3" fmla="*/ 6938022 h 6938022"/>
              <a:gd name="connsiteX4" fmla="*/ 302774 w 5925686"/>
              <a:gd name="connsiteY4" fmla="*/ 128037 h 6938022"/>
              <a:gd name="connsiteX0" fmla="*/ 144178 w 5925686"/>
              <a:gd name="connsiteY0" fmla="*/ 0 h 6970031"/>
              <a:gd name="connsiteX1" fmla="*/ 5925686 w 5925686"/>
              <a:gd name="connsiteY1" fmla="*/ 32009 h 6970031"/>
              <a:gd name="connsiteX2" fmla="*/ 5925686 w 5925686"/>
              <a:gd name="connsiteY2" fmla="*/ 6890009 h 6970031"/>
              <a:gd name="connsiteX3" fmla="*/ 0 w 5925686"/>
              <a:gd name="connsiteY3" fmla="*/ 6970031 h 6970031"/>
              <a:gd name="connsiteX4" fmla="*/ 144178 w 5925686"/>
              <a:gd name="connsiteY4" fmla="*/ 0 h 6970031"/>
              <a:gd name="connsiteX0" fmla="*/ 0 w 5781508"/>
              <a:gd name="connsiteY0" fmla="*/ 0 h 6970031"/>
              <a:gd name="connsiteX1" fmla="*/ 5781508 w 5781508"/>
              <a:gd name="connsiteY1" fmla="*/ 32009 h 6970031"/>
              <a:gd name="connsiteX2" fmla="*/ 5781508 w 5781508"/>
              <a:gd name="connsiteY2" fmla="*/ 6890009 h 6970031"/>
              <a:gd name="connsiteX3" fmla="*/ 86505 w 5781508"/>
              <a:gd name="connsiteY3" fmla="*/ 6970031 h 6970031"/>
              <a:gd name="connsiteX4" fmla="*/ 0 w 5781508"/>
              <a:gd name="connsiteY4" fmla="*/ 0 h 697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1508" h="6970031">
                <a:moveTo>
                  <a:pt x="0" y="0"/>
                </a:moveTo>
                <a:lnTo>
                  <a:pt x="5781508" y="32009"/>
                </a:lnTo>
                <a:lnTo>
                  <a:pt x="5781508" y="6890009"/>
                </a:lnTo>
                <a:lnTo>
                  <a:pt x="86505" y="6970031"/>
                </a:lnTo>
                <a:cubicBezTo>
                  <a:pt x="100153" y="2418503"/>
                  <a:pt x="1970515" y="377941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Picture 4" descr="Cómo construir un Ecosistema de Aprendizaje - The Online Acceleration 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-38378"/>
            <a:ext cx="10351035" cy="68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4450" y="917576"/>
            <a:ext cx="109728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s-MX" sz="36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 Contexto </a:t>
            </a:r>
            <a:br>
              <a:rPr lang="es-MX" sz="36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es-MX" sz="36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</a:t>
            </a:r>
            <a:endParaRPr lang="es-MX" sz="36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7938"/>
            <a:ext cx="109728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 Contexto general</a:t>
            </a:r>
            <a:endParaRPr lang="es-MX" sz="28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07397" y="998120"/>
            <a:ext cx="4887934" cy="2915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Hay una sensación más o menos generalizada en la mayor parte de los países –particularmente en América Latina- de </a:t>
            </a:r>
            <a:r>
              <a:rPr lang="es-MX" sz="20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inconformidad y desencanto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con la forma en como se ejerce el gobierno. 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3074" name="Picture 2" descr="Rechazo - Fundación Sonrí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/>
          <a:stretch/>
        </p:blipFill>
        <p:spPr bwMode="auto">
          <a:xfrm>
            <a:off x="1085529" y="3900402"/>
            <a:ext cx="3944132" cy="20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206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636525" y="1245932"/>
            <a:ext cx="605733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Podría relacionarse 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con la </a:t>
            </a:r>
            <a:r>
              <a:rPr lang="es-MX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incapacidad de los gobiernos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de 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hacer frente de manera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efectiva a 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los problemas sociales. 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Así como a la presencia de 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opacidad, corrupción sistémica, debilitado marco de rendición de cuentas,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etc. 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en las organizaciones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públicas.</a:t>
            </a:r>
            <a:endParaRPr lang="es-MX" sz="20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22593" b="24159"/>
          <a:stretch/>
        </p:blipFill>
        <p:spPr>
          <a:xfrm>
            <a:off x="6031832" y="4057551"/>
            <a:ext cx="5585040" cy="17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00" y="2277339"/>
            <a:ext cx="5981375" cy="353085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52034" y="1565460"/>
            <a:ext cx="5524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En general, se advierte una </a:t>
            </a:r>
            <a:r>
              <a:rPr lang="es-MX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baja confianza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</a:rPr>
              <a:t>en 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las instituciones del estado mexicano:</a:t>
            </a:r>
            <a:endParaRPr lang="es-MX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 </a:t>
            </a:r>
            <a:r>
              <a:rPr lang="es-MX" sz="28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Contexto </a:t>
            </a:r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</a:t>
            </a:r>
            <a:endParaRPr lang="es-MX" sz="28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1194" t="21678" r="66194" b="52240"/>
          <a:stretch/>
        </p:blipFill>
        <p:spPr>
          <a:xfrm>
            <a:off x="9372600" y="3966663"/>
            <a:ext cx="2455058" cy="15921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2202" t="24665" r="36194" b="35010"/>
          <a:stretch/>
        </p:blipFill>
        <p:spPr>
          <a:xfrm>
            <a:off x="6560024" y="1373888"/>
            <a:ext cx="5307509" cy="2331837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6505432" y="2198771"/>
            <a:ext cx="5422710" cy="149642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redondeado 8"/>
          <p:cNvSpPr/>
          <p:nvPr/>
        </p:nvSpPr>
        <p:spPr>
          <a:xfrm>
            <a:off x="9192503" y="3895898"/>
            <a:ext cx="1526274" cy="10618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449" y="3895898"/>
            <a:ext cx="2268581" cy="2297480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6511897" y="5790775"/>
            <a:ext cx="2503765" cy="11367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369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376143" y="5624898"/>
            <a:ext cx="7291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000" b="1" dirty="0">
                <a:solidFill>
                  <a:srgbClr val="002060"/>
                </a:solidFill>
                <a:latin typeface="Bahnschrift" panose="020B0502040204020203" pitchFamily="34" charset="0"/>
              </a:rPr>
              <a:t>Encuesta Nacional de Cultura Cívica </a:t>
            </a:r>
            <a:r>
              <a:rPr lang="es-MX" sz="10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(ENCUCI) 2020</a:t>
            </a:r>
            <a:r>
              <a:rPr lang="es-MX" sz="1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: Conocer las características y percepción de la población del país respecto del conjunto </a:t>
            </a:r>
            <a:r>
              <a:rPr lang="es-MX" sz="1000" dirty="0">
                <a:solidFill>
                  <a:srgbClr val="002060"/>
                </a:solidFill>
                <a:latin typeface="Bahnschrift" panose="020B0502040204020203" pitchFamily="34" charset="0"/>
              </a:rPr>
              <a:t>de creencias, valores, actitudes y prácticas que estructuran y modelan la relación de las personas de 15 años y más con el poder público, con diferentes formas asociativas y con otros individuos, así como el sentido de pertenencia y el reconocimiento de derechos y obligaciones como ciudadano(a) mexicano(a)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81411" y="1291116"/>
            <a:ext cx="3703096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Esta inconformidad y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desafección incide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en la </a:t>
            </a:r>
            <a:r>
              <a:rPr lang="es-MX" b="1" dirty="0">
                <a:solidFill>
                  <a:srgbClr val="002060"/>
                </a:solidFill>
                <a:latin typeface="Bahnschrift" panose="020B0502040204020203" pitchFamily="34" charset="0"/>
              </a:rPr>
              <a:t>confianza </a:t>
            </a:r>
            <a:r>
              <a:rPr lang="es-MX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ciudadana en </a:t>
            </a:r>
            <a:r>
              <a:rPr lang="es-MX" b="1" dirty="0">
                <a:solidFill>
                  <a:srgbClr val="002060"/>
                </a:solidFill>
                <a:latin typeface="Bahnschrift" panose="020B0502040204020203" pitchFamily="34" charset="0"/>
              </a:rPr>
              <a:t>las instituciones públicas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…</a:t>
            </a:r>
          </a:p>
          <a:p>
            <a:pPr algn="just"/>
            <a:endParaRPr lang="es-MX" sz="15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sz="15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46.4% 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de </a:t>
            </a:r>
            <a:r>
              <a:rPr lang="es-MX" sz="1500" dirty="0">
                <a:solidFill>
                  <a:srgbClr val="002060"/>
                </a:solidFill>
                <a:latin typeface="Bahnschrift" panose="020B0502040204020203" pitchFamily="34" charset="0"/>
              </a:rPr>
              <a:t>la población de 15 años y más confía </a:t>
            </a:r>
            <a:r>
              <a:rPr lang="es-MX" sz="1500" b="1" dirty="0">
                <a:solidFill>
                  <a:srgbClr val="FF0000"/>
                </a:solidFill>
                <a:latin typeface="Bahnschrift" panose="020B0502040204020203" pitchFamily="34" charset="0"/>
              </a:rPr>
              <a:t>poco o nada 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en la </a:t>
            </a:r>
            <a:r>
              <a:rPr lang="es-MX" sz="1500" u="sng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Presidencia de la República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.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s-MX" sz="15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sz="15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57.8% 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de la población de 15 años y más confía </a:t>
            </a:r>
            <a:r>
              <a:rPr lang="es-MX" sz="1500" b="1" dirty="0">
                <a:solidFill>
                  <a:srgbClr val="FF0000"/>
                </a:solidFill>
                <a:latin typeface="Bahnschrift" panose="020B0502040204020203" pitchFamily="34" charset="0"/>
              </a:rPr>
              <a:t>poco o nada 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en el </a:t>
            </a:r>
            <a:r>
              <a:rPr lang="es-MX" sz="1500" u="sng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gobierno de su estado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.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s-MX" sz="15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sz="15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60.3% </a:t>
            </a:r>
            <a:r>
              <a:rPr lang="es-MX" sz="1500" dirty="0">
                <a:solidFill>
                  <a:srgbClr val="002060"/>
                </a:solidFill>
                <a:latin typeface="Bahnschrift" panose="020B0502040204020203" pitchFamily="34" charset="0"/>
              </a:rPr>
              <a:t>de la población de 15 años y más confía </a:t>
            </a:r>
            <a:r>
              <a:rPr lang="es-MX" sz="1500" b="1" dirty="0">
                <a:solidFill>
                  <a:srgbClr val="FF0000"/>
                </a:solidFill>
                <a:latin typeface="Bahnschrift" panose="020B0502040204020203" pitchFamily="34" charset="0"/>
              </a:rPr>
              <a:t>poco o nada</a:t>
            </a:r>
            <a:r>
              <a:rPr lang="es-MX" sz="1500" dirty="0">
                <a:solidFill>
                  <a:srgbClr val="002060"/>
                </a:solidFill>
                <a:latin typeface="Bahnschrift" panose="020B0502040204020203" pitchFamily="34" charset="0"/>
              </a:rPr>
              <a:t> en el </a:t>
            </a:r>
            <a:r>
              <a:rPr lang="es-MX" sz="1500" u="sng" dirty="0">
                <a:solidFill>
                  <a:srgbClr val="002060"/>
                </a:solidFill>
                <a:latin typeface="Bahnschrift" panose="020B0502040204020203" pitchFamily="34" charset="0"/>
              </a:rPr>
              <a:t>gobierno </a:t>
            </a:r>
            <a:r>
              <a:rPr lang="es-MX" sz="1500" u="sng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de su municipio o alcaldía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.</a:t>
            </a:r>
            <a:endParaRPr lang="es-MX" sz="15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5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 </a:t>
            </a:r>
            <a:r>
              <a:rPr lang="es-MX" sz="28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Contexto </a:t>
            </a:r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</a:t>
            </a:r>
            <a:endParaRPr lang="es-MX" sz="28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81411" y="4947712"/>
            <a:ext cx="3698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Es indispensable pensar el gobierno desde las perspectivas y expectativas de los ciudadanos y realizar acciones encaminadas a </a:t>
            </a:r>
            <a:r>
              <a:rPr lang="es-MX" sz="1400" b="1" dirty="0" smtClean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fortalecer un Gobierno </a:t>
            </a:r>
            <a:r>
              <a:rPr lang="es-MX" sz="1400" b="1" dirty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Abierto</a:t>
            </a:r>
            <a:r>
              <a:rPr lang="es-MX" sz="1400" dirty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e </a:t>
            </a:r>
            <a:r>
              <a:rPr lang="es-MX" sz="1400" b="1" dirty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incrementar la confianza ciudadana.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3695" t="35017" r="13582" b="13614"/>
          <a:stretch/>
        </p:blipFill>
        <p:spPr>
          <a:xfrm>
            <a:off x="4428340" y="1165387"/>
            <a:ext cx="7285816" cy="399095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472395" y="5287270"/>
            <a:ext cx="688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Fuente: Encuesta Nacional de Cultura Cívica (ENCUCI) 2020-2021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4325712" y="2634018"/>
            <a:ext cx="7452304" cy="92804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3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381" t="40791" r="13134" b="14411"/>
          <a:stretch/>
        </p:blipFill>
        <p:spPr>
          <a:xfrm>
            <a:off x="4834881" y="2251879"/>
            <a:ext cx="7060765" cy="35225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3620" t="86784" r="34739" b="10827"/>
          <a:stretch/>
        </p:blipFill>
        <p:spPr>
          <a:xfrm>
            <a:off x="5147568" y="1268416"/>
            <a:ext cx="6737834" cy="31314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75825" y="5979183"/>
            <a:ext cx="688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Fuente: Encuesta Nacional de Cultura Cívica (ENCUCI) 2020-2021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0885" t="80557" r="13134" b="14411"/>
          <a:stretch/>
        </p:blipFill>
        <p:spPr>
          <a:xfrm>
            <a:off x="5999255" y="1622508"/>
            <a:ext cx="5244702" cy="41240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99964" y="1202780"/>
            <a:ext cx="443491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Confianza ciudadana en los servidores públicos o empleados de gobierno…</a:t>
            </a:r>
          </a:p>
          <a:p>
            <a:endParaRPr lang="es-MX" sz="1600" b="1" dirty="0" smtClean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b="1" dirty="0" smtClean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66.8%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de la población de 15 años y más manifiesta </a:t>
            </a:r>
            <a:r>
              <a:rPr lang="es-MX" b="1" dirty="0" smtClean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confiar poco o nada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en los </a:t>
            </a:r>
            <a:r>
              <a:rPr lang="es-MX" sz="1600" u="sng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servidores públicos o empleados de </a:t>
            </a:r>
            <a:r>
              <a:rPr lang="es-MX" sz="1600" u="sng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gobierno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Únicamente 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13.8</a:t>
            </a:r>
            <a:r>
              <a:rPr lang="es-MX" sz="16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%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de la población de 15 años y más manifiesta </a:t>
            </a:r>
            <a:r>
              <a:rPr lang="es-MX" sz="16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confiar plenamente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en los </a:t>
            </a:r>
            <a:r>
              <a:rPr lang="es-MX" sz="1600" u="sng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servidores públicos o empleados de gobierno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. </a:t>
            </a:r>
          </a:p>
          <a:p>
            <a:endParaRPr lang="es-MX" sz="16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dirty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El grado de confianza es un concepto </a:t>
            </a:r>
            <a:r>
              <a:rPr lang="es-MX" sz="1600" dirty="0" smtClean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aproximado acerca de la idea que tiene la población respecto de la </a:t>
            </a:r>
            <a:r>
              <a:rPr lang="es-MX" sz="1600" b="1" u="sng" dirty="0" smtClean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capacidad</a:t>
            </a:r>
            <a:r>
              <a:rPr lang="es-MX" sz="1600" dirty="0" smtClean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de la gestión </a:t>
            </a:r>
            <a:r>
              <a:rPr lang="es-MX" sz="1600" dirty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y administración pública (acciones, decisiones y resoluciones del gobierno</a:t>
            </a:r>
            <a:r>
              <a:rPr lang="es-MX" sz="1600" dirty="0" smtClean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) por atender y resolver los problemas de su comunidad de manera efectiva y transparente.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6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5106624" y="4874525"/>
            <a:ext cx="6778778" cy="47539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 </a:t>
            </a:r>
            <a:r>
              <a:rPr lang="es-MX" sz="28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Contexto </a:t>
            </a:r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</a:t>
            </a:r>
            <a:endParaRPr lang="es-MX" sz="28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3097" t="46367" r="17836" b="11026"/>
          <a:stretch/>
        </p:blipFill>
        <p:spPr>
          <a:xfrm>
            <a:off x="3993878" y="1309618"/>
            <a:ext cx="7531085" cy="461791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1987" y="1294318"/>
            <a:ext cx="34119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Temas de interés ciudadano…</a:t>
            </a:r>
          </a:p>
          <a:p>
            <a:endParaRPr lang="es-MX" sz="1700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La </a:t>
            </a:r>
            <a:r>
              <a:rPr lang="es-MX" sz="17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corrupción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es uno de los tres problemas más importantes que preocupan al país, incluyendo el orden municipal. </a:t>
            </a:r>
          </a:p>
          <a:p>
            <a:endParaRPr lang="es-MX" sz="1700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Pero también, el </a:t>
            </a:r>
            <a:r>
              <a:rPr lang="es-MX" sz="17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desempeño gubernamental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es un tema de interés de la población.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7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700" b="1" dirty="0" smtClean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Todos los temas de interés ciudadano </a:t>
            </a:r>
            <a:r>
              <a:rPr lang="es-MX" sz="1700" dirty="0" smtClean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son factibles de atenderse e intervenirse en una nueva lógica política y administrativa: el </a:t>
            </a:r>
            <a:r>
              <a:rPr lang="es-MX" sz="1700" b="1" dirty="0" smtClean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Gobierno Abierto.</a:t>
            </a:r>
            <a:endParaRPr lang="es-MX" sz="1700" b="1" dirty="0">
              <a:solidFill>
                <a:srgbClr val="AF2B9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368852" y="6028477"/>
            <a:ext cx="688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Fuente: Encuesta Nacional de Cultura Cívica (ENCUCI) 2020-2021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3993878" y="1858939"/>
            <a:ext cx="7531085" cy="2866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redondeado 9"/>
          <p:cNvSpPr/>
          <p:nvPr/>
        </p:nvSpPr>
        <p:spPr>
          <a:xfrm>
            <a:off x="3996150" y="3034921"/>
            <a:ext cx="7531085" cy="2866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Contexto 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</a:t>
            </a:r>
            <a:endParaRPr lang="es-MX" sz="2800" b="1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411" t="30239" r="11567" b="20583"/>
          <a:stretch/>
        </p:blipFill>
        <p:spPr>
          <a:xfrm>
            <a:off x="4254872" y="1662566"/>
            <a:ext cx="7870206" cy="34528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5736" y="928420"/>
            <a:ext cx="4149564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La </a:t>
            </a:r>
            <a:r>
              <a:rPr lang="es-ES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participación ciudadana </a:t>
            </a:r>
            <a:r>
              <a:rPr lang="es-ES" sz="16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como eje de un buen </a:t>
            </a:r>
            <a:r>
              <a:rPr lang="es-ES" sz="16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gobierno...</a:t>
            </a:r>
            <a:endParaRPr lang="es-ES" sz="16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500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La </a:t>
            </a:r>
            <a:r>
              <a:rPr lang="es-MX" sz="15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participación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es un aspecto fundamental de un gobierno </a:t>
            </a:r>
            <a:r>
              <a:rPr lang="es-MX" sz="15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democrático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, y más aún, de </a:t>
            </a:r>
            <a:r>
              <a:rPr lang="es-MX" sz="15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buenos gobiernos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5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En general, el </a:t>
            </a:r>
            <a:r>
              <a:rPr lang="es-MX" sz="15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88.7% 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de la población de 15 años y más, considera que para gobernar </a:t>
            </a:r>
            <a:r>
              <a:rPr lang="es-MX" sz="1500" u="sng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es necesario una mayor participación ciudadana.</a:t>
            </a:r>
          </a:p>
          <a:p>
            <a:endParaRPr lang="es-MX" sz="1500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Gobierno abierto no sólo es abrir la gestión pública, las </a:t>
            </a:r>
            <a:r>
              <a:rPr lang="es-MX" sz="15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acciones y decisiones 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de la autoridad al conocimiento y escrutinio públicos, sino también generar </a:t>
            </a:r>
            <a:r>
              <a:rPr lang="es-MX" sz="15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espacios y mecanismos efectivos de participación y colaboración ciudadanos.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15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s-MX" sz="1600" dirty="0" smtClean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Desde la STRC, impulsamos un </a:t>
            </a:r>
            <a:r>
              <a:rPr lang="es-MX" sz="1600" b="1" dirty="0" smtClean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modelo de gestión basado en el Gobierno Abierto </a:t>
            </a:r>
            <a:r>
              <a:rPr lang="es-MX" sz="1600" dirty="0" smtClean="0">
                <a:solidFill>
                  <a:srgbClr val="AF2B9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que promueva la participación efectiva de los ciudadanos en los asuntos públicos.</a:t>
            </a:r>
            <a:endParaRPr lang="es-MX" sz="1600" dirty="0">
              <a:solidFill>
                <a:srgbClr val="AF2B9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96872" y="5272668"/>
            <a:ext cx="688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Fuente: Encuesta Nacional de Cultura Cívica (ENCUCI) 2020-2021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254872" y="2144974"/>
            <a:ext cx="7121503" cy="52998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 </a:t>
            </a:r>
            <a:r>
              <a:rPr lang="es-MX" sz="28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Contexto </a:t>
            </a:r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</a:t>
            </a:r>
            <a:endParaRPr lang="es-MX" sz="28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9474" t="32961" r="8552" b="11942"/>
          <a:stretch/>
        </p:blipFill>
        <p:spPr>
          <a:xfrm>
            <a:off x="0" y="1648240"/>
            <a:ext cx="12192000" cy="5213685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 </a:t>
            </a:r>
            <a:r>
              <a:rPr lang="es-MX" sz="28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Contexto </a:t>
            </a:r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</a:t>
            </a:r>
            <a:endParaRPr lang="es-MX" sz="28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4079483" y="2099119"/>
            <a:ext cx="914400" cy="882316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redondeado 8"/>
          <p:cNvSpPr/>
          <p:nvPr/>
        </p:nvSpPr>
        <p:spPr>
          <a:xfrm>
            <a:off x="4846033" y="3120187"/>
            <a:ext cx="914400" cy="882316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redondeado 9"/>
          <p:cNvSpPr/>
          <p:nvPr/>
        </p:nvSpPr>
        <p:spPr>
          <a:xfrm>
            <a:off x="6174534" y="3254150"/>
            <a:ext cx="1345382" cy="734706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redondeado 10"/>
          <p:cNvSpPr/>
          <p:nvPr/>
        </p:nvSpPr>
        <p:spPr>
          <a:xfrm>
            <a:off x="7261207" y="2421635"/>
            <a:ext cx="654494" cy="546151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redondeado 11"/>
          <p:cNvSpPr/>
          <p:nvPr/>
        </p:nvSpPr>
        <p:spPr>
          <a:xfrm>
            <a:off x="8696495" y="2413085"/>
            <a:ext cx="856937" cy="546151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redondeado 12"/>
          <p:cNvSpPr/>
          <p:nvPr/>
        </p:nvSpPr>
        <p:spPr>
          <a:xfrm>
            <a:off x="8005606" y="3254150"/>
            <a:ext cx="718185" cy="734706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redondeado 13"/>
          <p:cNvSpPr/>
          <p:nvPr/>
        </p:nvSpPr>
        <p:spPr>
          <a:xfrm>
            <a:off x="5974365" y="5567469"/>
            <a:ext cx="958698" cy="907551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redondeado 15"/>
          <p:cNvSpPr/>
          <p:nvPr/>
        </p:nvSpPr>
        <p:spPr>
          <a:xfrm>
            <a:off x="8447963" y="4559354"/>
            <a:ext cx="676999" cy="67372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redondeado 16"/>
          <p:cNvSpPr/>
          <p:nvPr/>
        </p:nvSpPr>
        <p:spPr>
          <a:xfrm>
            <a:off x="9883253" y="4559354"/>
            <a:ext cx="802944" cy="673722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redondeado 17"/>
          <p:cNvSpPr/>
          <p:nvPr/>
        </p:nvSpPr>
        <p:spPr>
          <a:xfrm>
            <a:off x="10658901" y="5542449"/>
            <a:ext cx="802944" cy="577731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redondeado 18"/>
          <p:cNvSpPr/>
          <p:nvPr/>
        </p:nvSpPr>
        <p:spPr>
          <a:xfrm>
            <a:off x="10658900" y="3043772"/>
            <a:ext cx="1533099" cy="68805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/>
          <a:srcRect t="38593" r="1447" b="25372"/>
          <a:stretch/>
        </p:blipFill>
        <p:spPr>
          <a:xfrm>
            <a:off x="0" y="1057218"/>
            <a:ext cx="2855495" cy="587019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4305627" y="775988"/>
            <a:ext cx="7976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MX" sz="1100" b="0" i="0" dirty="0">
              <a:solidFill>
                <a:srgbClr val="000000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949106" y="1049407"/>
            <a:ext cx="518542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050" dirty="0">
                <a:solidFill>
                  <a:srgbClr val="002060"/>
                </a:solidFill>
                <a:latin typeface="Bahnschrift" panose="020B0502040204020203" pitchFamily="34" charset="0"/>
              </a:rPr>
              <a:t>E</a:t>
            </a:r>
            <a:r>
              <a:rPr lang="es-MX" sz="105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TB: La </a:t>
            </a:r>
            <a:r>
              <a:rPr lang="es-MX" sz="1050" dirty="0">
                <a:solidFill>
                  <a:srgbClr val="002060"/>
                </a:solidFill>
                <a:latin typeface="Bahnschrift" panose="020B0502040204020203" pitchFamily="34" charset="0"/>
              </a:rPr>
              <a:t>encuesta estudia la confianza de la gente hacia las instituciones —empresas y marcas, gobiernos, ONG y medios de comunicación— vista esta como un elemento vital para construir y conservar relaciones significativas y duraderas</a:t>
            </a:r>
          </a:p>
        </p:txBody>
      </p:sp>
    </p:spTree>
    <p:extLst>
      <p:ext uri="{BB962C8B-B14F-4D97-AF65-F5344CB8AC3E}">
        <p14:creationId xmlns:p14="http://schemas.microsoft.com/office/powerpoint/2010/main" val="192565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9329" t="28447" r="9104" b="26357"/>
          <a:stretch/>
        </p:blipFill>
        <p:spPr>
          <a:xfrm>
            <a:off x="0" y="1630898"/>
            <a:ext cx="12192000" cy="5031972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 </a:t>
            </a:r>
            <a:r>
              <a:rPr lang="es-MX" sz="28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Contexto </a:t>
            </a:r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</a:t>
            </a:r>
            <a:endParaRPr lang="es-MX" sz="28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38593" r="1447" b="25372"/>
          <a:stretch/>
        </p:blipFill>
        <p:spPr>
          <a:xfrm>
            <a:off x="0" y="1086898"/>
            <a:ext cx="2711116" cy="5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0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9552" t="33625" r="8768" b="20473"/>
          <a:stretch/>
        </p:blipFill>
        <p:spPr>
          <a:xfrm>
            <a:off x="0" y="1646922"/>
            <a:ext cx="12192000" cy="4551315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 </a:t>
            </a:r>
            <a:r>
              <a:rPr lang="es-MX" sz="28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Contexto </a:t>
            </a:r>
            <a:r>
              <a:rPr lang="es-MX" sz="2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</a:t>
            </a:r>
            <a:endParaRPr lang="es-MX" sz="28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38593" r="1447" b="25372"/>
          <a:stretch/>
        </p:blipFill>
        <p:spPr>
          <a:xfrm>
            <a:off x="0" y="1067111"/>
            <a:ext cx="2807368" cy="5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sas De Guanajuato Foto de stock y más banco de imágenes de Guanajuato -  Guanajuato, Hispanoamérica, Colorido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9" r="26073"/>
          <a:stretch/>
        </p:blipFill>
        <p:spPr bwMode="auto">
          <a:xfrm>
            <a:off x="0" y="-9219"/>
            <a:ext cx="3801979" cy="686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1"/>
          <p:cNvSpPr/>
          <p:nvPr/>
        </p:nvSpPr>
        <p:spPr>
          <a:xfrm>
            <a:off x="1010651" y="-41303"/>
            <a:ext cx="6432885" cy="6986336"/>
          </a:xfrm>
          <a:custGeom>
            <a:avLst/>
            <a:gdLst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576710 w 5579660"/>
              <a:gd name="connsiteY0" fmla="*/ 0 h 6874005"/>
              <a:gd name="connsiteX1" fmla="*/ 5579660 w 5579660"/>
              <a:gd name="connsiteY1" fmla="*/ 16005 h 6874005"/>
              <a:gd name="connsiteX2" fmla="*/ 5579660 w 5579660"/>
              <a:gd name="connsiteY2" fmla="*/ 6874005 h 6874005"/>
              <a:gd name="connsiteX3" fmla="*/ 0 w 5579660"/>
              <a:gd name="connsiteY3" fmla="*/ 6874005 h 6874005"/>
              <a:gd name="connsiteX4" fmla="*/ 576710 w 5579660"/>
              <a:gd name="connsiteY4" fmla="*/ 0 h 6874005"/>
              <a:gd name="connsiteX0" fmla="*/ 576710 w 5579660"/>
              <a:gd name="connsiteY0" fmla="*/ 0 h 6874005"/>
              <a:gd name="connsiteX1" fmla="*/ 5579660 w 5579660"/>
              <a:gd name="connsiteY1" fmla="*/ 16005 h 6874005"/>
              <a:gd name="connsiteX2" fmla="*/ 5579660 w 5579660"/>
              <a:gd name="connsiteY2" fmla="*/ 6874005 h 6874005"/>
              <a:gd name="connsiteX3" fmla="*/ 0 w 5579660"/>
              <a:gd name="connsiteY3" fmla="*/ 6874005 h 6874005"/>
              <a:gd name="connsiteX4" fmla="*/ 576710 w 5579660"/>
              <a:gd name="connsiteY4" fmla="*/ 0 h 6874005"/>
              <a:gd name="connsiteX0" fmla="*/ 0 w 5622912"/>
              <a:gd name="connsiteY0" fmla="*/ 128037 h 6858000"/>
              <a:gd name="connsiteX1" fmla="*/ 5622912 w 5622912"/>
              <a:gd name="connsiteY1" fmla="*/ 0 h 6858000"/>
              <a:gd name="connsiteX2" fmla="*/ 5622912 w 5622912"/>
              <a:gd name="connsiteY2" fmla="*/ 6858000 h 6858000"/>
              <a:gd name="connsiteX3" fmla="*/ 43252 w 5622912"/>
              <a:gd name="connsiteY3" fmla="*/ 6858000 h 6858000"/>
              <a:gd name="connsiteX4" fmla="*/ 0 w 5622912"/>
              <a:gd name="connsiteY4" fmla="*/ 128037 h 6858000"/>
              <a:gd name="connsiteX0" fmla="*/ 0 w 5622912"/>
              <a:gd name="connsiteY0" fmla="*/ 128037 h 6858000"/>
              <a:gd name="connsiteX1" fmla="*/ 5622912 w 5622912"/>
              <a:gd name="connsiteY1" fmla="*/ 0 h 6858000"/>
              <a:gd name="connsiteX2" fmla="*/ 5622912 w 5622912"/>
              <a:gd name="connsiteY2" fmla="*/ 6858000 h 6858000"/>
              <a:gd name="connsiteX3" fmla="*/ 43252 w 5622912"/>
              <a:gd name="connsiteY3" fmla="*/ 6858000 h 6858000"/>
              <a:gd name="connsiteX4" fmla="*/ 0 w 5622912"/>
              <a:gd name="connsiteY4" fmla="*/ 128037 h 6858000"/>
              <a:gd name="connsiteX0" fmla="*/ 475786 w 6098698"/>
              <a:gd name="connsiteY0" fmla="*/ 128037 h 6954027"/>
              <a:gd name="connsiteX1" fmla="*/ 6098698 w 6098698"/>
              <a:gd name="connsiteY1" fmla="*/ 0 h 6954027"/>
              <a:gd name="connsiteX2" fmla="*/ 6098698 w 6098698"/>
              <a:gd name="connsiteY2" fmla="*/ 6858000 h 6954027"/>
              <a:gd name="connsiteX3" fmla="*/ 0 w 6098698"/>
              <a:gd name="connsiteY3" fmla="*/ 6954027 h 6954027"/>
              <a:gd name="connsiteX4" fmla="*/ 475786 w 6098698"/>
              <a:gd name="connsiteY4" fmla="*/ 128037 h 6954027"/>
              <a:gd name="connsiteX0" fmla="*/ 302774 w 5925686"/>
              <a:gd name="connsiteY0" fmla="*/ 128037 h 6938022"/>
              <a:gd name="connsiteX1" fmla="*/ 5925686 w 5925686"/>
              <a:gd name="connsiteY1" fmla="*/ 0 h 6938022"/>
              <a:gd name="connsiteX2" fmla="*/ 5925686 w 5925686"/>
              <a:gd name="connsiteY2" fmla="*/ 6858000 h 6938022"/>
              <a:gd name="connsiteX3" fmla="*/ 0 w 5925686"/>
              <a:gd name="connsiteY3" fmla="*/ 6938022 h 6938022"/>
              <a:gd name="connsiteX4" fmla="*/ 302774 w 5925686"/>
              <a:gd name="connsiteY4" fmla="*/ 128037 h 6938022"/>
              <a:gd name="connsiteX0" fmla="*/ 144178 w 5925686"/>
              <a:gd name="connsiteY0" fmla="*/ 0 h 6970031"/>
              <a:gd name="connsiteX1" fmla="*/ 5925686 w 5925686"/>
              <a:gd name="connsiteY1" fmla="*/ 32009 h 6970031"/>
              <a:gd name="connsiteX2" fmla="*/ 5925686 w 5925686"/>
              <a:gd name="connsiteY2" fmla="*/ 6890009 h 6970031"/>
              <a:gd name="connsiteX3" fmla="*/ 0 w 5925686"/>
              <a:gd name="connsiteY3" fmla="*/ 6970031 h 6970031"/>
              <a:gd name="connsiteX4" fmla="*/ 144178 w 5925686"/>
              <a:gd name="connsiteY4" fmla="*/ 0 h 6970031"/>
              <a:gd name="connsiteX0" fmla="*/ 0 w 5781508"/>
              <a:gd name="connsiteY0" fmla="*/ 0 h 6970031"/>
              <a:gd name="connsiteX1" fmla="*/ 5781508 w 5781508"/>
              <a:gd name="connsiteY1" fmla="*/ 32009 h 6970031"/>
              <a:gd name="connsiteX2" fmla="*/ 5781508 w 5781508"/>
              <a:gd name="connsiteY2" fmla="*/ 6890009 h 6970031"/>
              <a:gd name="connsiteX3" fmla="*/ 86505 w 5781508"/>
              <a:gd name="connsiteY3" fmla="*/ 6970031 h 6970031"/>
              <a:gd name="connsiteX4" fmla="*/ 0 w 5781508"/>
              <a:gd name="connsiteY4" fmla="*/ 0 h 697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1508" h="6970031">
                <a:moveTo>
                  <a:pt x="0" y="0"/>
                </a:moveTo>
                <a:lnTo>
                  <a:pt x="5781508" y="32009"/>
                </a:lnTo>
                <a:lnTo>
                  <a:pt x="5781508" y="6890009"/>
                </a:lnTo>
                <a:lnTo>
                  <a:pt x="86505" y="6970031"/>
                </a:lnTo>
                <a:cubicBezTo>
                  <a:pt x="100153" y="2418503"/>
                  <a:pt x="1970515" y="377941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19200" y="7888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Objetivo de la presentación</a:t>
            </a:r>
            <a:endParaRPr lang="es-ES" sz="2800" b="1" dirty="0">
              <a:solidFill>
                <a:schemeClr val="tx2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826150" y="1955566"/>
            <a:ext cx="8203800" cy="3585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Difundir </a:t>
            </a:r>
            <a:r>
              <a:rPr lang="es-MX" sz="2400" dirty="0" smtClean="0">
                <a:solidFill>
                  <a:schemeClr val="tx2"/>
                </a:solidFill>
                <a:latin typeface="Bahnschrift" panose="020B05020402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los principios del gobierno abierto con los titulares de las contralorías municipales a fin de promover el </a:t>
            </a:r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fortalecimiento de una cultura de transparencia, participación y colaboración </a:t>
            </a:r>
            <a:r>
              <a:rPr lang="es-MX" sz="2400" dirty="0" smtClean="0">
                <a:solidFill>
                  <a:schemeClr val="tx2"/>
                </a:solidFill>
                <a:latin typeface="Bahnschrift" panose="020B05020402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permanente entre los actores gubernamentales municipales y los ciudadanos que permita incidir en los procesos de formación de ciudadanía y de gobernanza pública.</a:t>
            </a:r>
          </a:p>
          <a:p>
            <a:pPr algn="just">
              <a:lnSpc>
                <a:spcPct val="120000"/>
              </a:lnSpc>
            </a:pPr>
            <a:endParaRPr lang="es-MX" sz="2400" dirty="0" smtClean="0">
              <a:solidFill>
                <a:schemeClr val="tx2"/>
              </a:solidFill>
              <a:latin typeface="Bahnschrift" panose="020B0502040204020203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20000"/>
              </a:lnSpc>
            </a:pPr>
            <a:endParaRPr lang="es-MX" sz="2400" dirty="0">
              <a:solidFill>
                <a:schemeClr val="tx2"/>
              </a:solidFill>
              <a:latin typeface="Bahnschrift" panose="020B0502040204020203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2311801" y="3454796"/>
            <a:ext cx="9232499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MX" sz="1800" dirty="0" smtClean="0">
              <a:solidFill>
                <a:schemeClr val="tx2"/>
              </a:solidFill>
              <a:latin typeface="Bahnschrift" panose="020B0502040204020203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MX" sz="1800" dirty="0" smtClean="0">
              <a:solidFill>
                <a:schemeClr val="tx2"/>
              </a:solidFill>
              <a:latin typeface="Bahnschrift" panose="020B0502040204020203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MX" sz="1800" dirty="0" smtClean="0">
              <a:solidFill>
                <a:schemeClr val="tx2"/>
              </a:solidFill>
              <a:latin typeface="Bahnschrift" panose="020B0502040204020203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MX" sz="1800" dirty="0">
              <a:solidFill>
                <a:schemeClr val="tx2"/>
              </a:solidFill>
              <a:latin typeface="Bahnschrift" panose="020B0502040204020203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2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9179" y="1538049"/>
            <a:ext cx="6336631" cy="4755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MX" b="1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Baja confianza 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las instituciones del estado.</a:t>
            </a: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MX" b="1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Opacidad gubernamental. 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apertura y transparencia se considera un valor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cualidad del 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democrático.</a:t>
            </a:r>
            <a:endParaRPr lang="es-MX" dirty="0">
              <a:solidFill>
                <a:srgbClr val="002060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MX" b="1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Baja rendición de cuentas como mecanismo de control burocrático. 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cosas del estado son cosas “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públicas”, ciudadanos deben contar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mecanismos de control de los gobiernos. </a:t>
            </a: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MX" b="1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Baja efectividad institucional 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las políticas públicas.</a:t>
            </a: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MX" b="1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Corrupción sistémica.</a:t>
            </a: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MX" b="1" dirty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s-MX" b="1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obiernos e instituciones públicas “cerradas</a:t>
            </a:r>
            <a:r>
              <a:rPr lang="es-MX" b="1" dirty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en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 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mismas, un </a:t>
            </a:r>
            <a:r>
              <a:rPr lang="es-MX" b="1" dirty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problema </a:t>
            </a:r>
            <a:r>
              <a:rPr lang="es-MX" b="1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dirty="0">
              <a:solidFill>
                <a:srgbClr val="002060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77831" y="1056897"/>
            <a:ext cx="5731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Los problemas públicos…</a:t>
            </a:r>
            <a:endParaRPr lang="es-MX" dirty="0">
              <a:solidFill>
                <a:srgbClr val="00206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Contexto 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</a:t>
            </a:r>
            <a:endParaRPr lang="es-MX" sz="2800" b="1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Medir el impacto de nuestras acciones en los problemas público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8" t="25263" r="23822" b="23453"/>
          <a:stretch/>
        </p:blipFill>
        <p:spPr bwMode="auto">
          <a:xfrm>
            <a:off x="7411453" y="1658364"/>
            <a:ext cx="3970421" cy="393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5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Transparencia gubernamental – Democraci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" b="4835"/>
          <a:stretch/>
        </p:blipFill>
        <p:spPr bwMode="auto">
          <a:xfrm>
            <a:off x="-1" y="711282"/>
            <a:ext cx="12243661" cy="536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950" y="4422776"/>
            <a:ext cx="109728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s-MX" sz="3600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</a:t>
            </a:r>
            <a:r>
              <a:rPr lang="es-MX" sz="36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. Inducción al </a:t>
            </a:r>
            <a:br>
              <a:rPr lang="es-MX" sz="36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es-MX" sz="36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gobierno abierto</a:t>
            </a:r>
            <a:endParaRPr lang="es-MX" sz="36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9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308" y="1496585"/>
            <a:ext cx="5485682" cy="377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2. Inducción al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obierno Abierto</a:t>
            </a:r>
          </a:p>
          <a:p>
            <a:r>
              <a:rPr lang="es-MX" sz="2400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Conceptualización</a:t>
            </a:r>
            <a:endParaRPr lang="es-MX" sz="2400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4250" t="13121" r="44586" b="24015"/>
          <a:stretch/>
        </p:blipFill>
        <p:spPr>
          <a:xfrm>
            <a:off x="1214656" y="3008542"/>
            <a:ext cx="4031515" cy="346151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91319" y="1136872"/>
            <a:ext cx="5142412" cy="271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buSzPct val="90000"/>
              <a:buFont typeface="Wingdings" panose="05000000000000000000" pitchFamily="2" charset="2"/>
              <a:buChar char="q"/>
            </a:pP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21 de enero de 2009, el entonces Presidente Barack Obama promulgó el </a:t>
            </a:r>
            <a:r>
              <a:rPr lang="es-MX" sz="1600" b="1" i="1" dirty="0" err="1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Memorandum</a:t>
            </a:r>
            <a:r>
              <a:rPr lang="es-MX" sz="1600" b="1" i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es-MX" sz="1600" b="1" i="1" dirty="0" err="1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on</a:t>
            </a:r>
            <a:r>
              <a:rPr lang="es-MX" sz="1600" b="1" i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es-MX" sz="1600" b="1" i="1" dirty="0" err="1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Transparency</a:t>
            </a:r>
            <a:r>
              <a:rPr lang="es-MX" sz="1600" b="1" i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and Open </a:t>
            </a:r>
            <a:r>
              <a:rPr lang="es-MX" sz="1600" b="1" i="1" dirty="0" err="1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Government</a:t>
            </a:r>
            <a:r>
              <a:rPr lang="es-MX" sz="1600" b="1" i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(Memorando sobre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la Transparencia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y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el Gobierno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Abierto), donde se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establecen los principios de 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transparencia</a:t>
            </a:r>
            <a:r>
              <a:rPr lang="es-MX" sz="16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, participación y 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colaboración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como pilares del gobierno abierto.</a:t>
            </a:r>
            <a:endParaRPr lang="es-MX" sz="16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261928" y="5262219"/>
            <a:ext cx="54856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Cuyo objetivo se centró en </a:t>
            </a:r>
            <a:r>
              <a:rPr lang="es-ES" sz="16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mejorar </a:t>
            </a:r>
            <a:r>
              <a:rPr lang="es-ES" sz="16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la rendición de cuentas</a:t>
            </a:r>
            <a:r>
              <a:rPr lang="es-ES" sz="16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, </a:t>
            </a:r>
            <a:r>
              <a:rPr lang="es-ES" sz="16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los </a:t>
            </a:r>
            <a:r>
              <a:rPr lang="es-ES" sz="16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procesos de </a:t>
            </a:r>
            <a:r>
              <a:rPr lang="es-ES" sz="16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elaboración de políticas públicas </a:t>
            </a:r>
            <a:r>
              <a:rPr lang="es-ES" sz="16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y </a:t>
            </a:r>
            <a:r>
              <a:rPr lang="es-ES" sz="16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en consecuencia, </a:t>
            </a:r>
            <a:r>
              <a:rPr lang="es-ES" sz="1600" b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mejorar la efectividad del gobierno</a:t>
            </a:r>
            <a:r>
              <a:rPr lang="es-ES" sz="16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ES" sz="1600" dirty="0">
                <a:latin typeface="Bahnschrift" panose="020B0502040204020203" pitchFamily="34" charset="0"/>
              </a:rPr>
              <a:t/>
            </a:r>
            <a:br>
              <a:rPr lang="es-ES" sz="1600" dirty="0">
                <a:latin typeface="Bahnschrift" panose="020B0502040204020203" pitchFamily="34" charset="0"/>
              </a:rPr>
            </a:br>
            <a:endParaRPr lang="es-MX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96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obierno Abierto y Transparencia en torno a la Seguridad Pública – Proyecto  Anagénesis Juríd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511" y="1684420"/>
            <a:ext cx="4643107" cy="382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81263" y="1546529"/>
            <a:ext cx="609695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No obstante la popularidad que ha adquirido el término gobierno abierto durante los últimos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años, es un </a:t>
            </a:r>
            <a:r>
              <a:rPr lang="es-MX" sz="1700" u="sng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término polisémico </a:t>
            </a:r>
            <a:r>
              <a:rPr lang="es-MX" sz="1700" u="sng" dirty="0">
                <a:solidFill>
                  <a:srgbClr val="002060"/>
                </a:solidFill>
                <a:latin typeface="Bahnschrift" panose="020B0502040204020203" pitchFamily="34" charset="0"/>
              </a:rPr>
              <a:t>y requiere de matices para su </a:t>
            </a:r>
            <a:r>
              <a:rPr lang="es-MX" sz="1700" u="sng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interpretación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…</a:t>
            </a:r>
          </a:p>
          <a:p>
            <a:pPr algn="just"/>
            <a:endParaRPr lang="es-MX" sz="17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“el 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concepto de gobierno abierto se halla en </a:t>
            </a:r>
            <a:r>
              <a:rPr lang="es-MX" sz="1700" b="1" dirty="0">
                <a:solidFill>
                  <a:srgbClr val="002060"/>
                </a:solidFill>
                <a:latin typeface="Bahnschrift" panose="020B0502040204020203" pitchFamily="34" charset="0"/>
              </a:rPr>
              <a:t>proceso de maduración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, colaborando en la consolidación de un nuevo paradigma en la gestión pública”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(J. Criado, 2016, p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. 5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) </a:t>
            </a:r>
            <a:endParaRPr lang="es-MX" sz="17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7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“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el concepto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sigue 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siendo demasiado </a:t>
            </a:r>
            <a:r>
              <a:rPr lang="es-MX" sz="1700" b="1" dirty="0">
                <a:solidFill>
                  <a:srgbClr val="002060"/>
                </a:solidFill>
                <a:latin typeface="Bahnschrift" panose="020B0502040204020203" pitchFamily="34" charset="0"/>
              </a:rPr>
              <a:t>abierto y ambiguo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”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(Ramírez-Alujas, 2013, p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. 20). </a:t>
            </a:r>
            <a:endParaRPr lang="es-MX" sz="17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7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“es un término 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que tiene </a:t>
            </a:r>
            <a:r>
              <a:rPr lang="es-MX" sz="1700" b="1" dirty="0">
                <a:solidFill>
                  <a:srgbClr val="002060"/>
                </a:solidFill>
                <a:latin typeface="Bahnschrift" panose="020B0502040204020203" pitchFamily="34" charset="0"/>
              </a:rPr>
              <a:t>múltiples acepciones 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al que se identifica variablemente como nuevo paradigma, modelo o filosofía de gobernanza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pública y 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sobre el cual, actualmente se sigue discerniendo sobre sus contenidos y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alcances” 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(</a:t>
            </a:r>
            <a:r>
              <a:rPr lang="es-MX" sz="1700" dirty="0" err="1" smtClean="0">
                <a:solidFill>
                  <a:srgbClr val="002060"/>
                </a:solidFill>
                <a:latin typeface="Bahnschrift" panose="020B0502040204020203" pitchFamily="34" charset="0"/>
              </a:rPr>
              <a:t>Ozlak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, 2016, 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</a:rPr>
              <a:t>p. 24) </a:t>
            </a:r>
          </a:p>
          <a:p>
            <a:pPr algn="just"/>
            <a:endParaRPr lang="es-MX" sz="17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7B393E-9AE3-E040-B0FC-8B87E6667E84}"/>
              </a:ext>
            </a:extLst>
          </p:cNvPr>
          <p:cNvSpPr txBox="1"/>
          <p:nvPr/>
        </p:nvSpPr>
        <p:spPr>
          <a:xfrm>
            <a:off x="1533846" y="1056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>
              <a:solidFill>
                <a:schemeClr val="tx2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2. Inducción al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obierno Abierto</a:t>
            </a:r>
          </a:p>
          <a:p>
            <a:r>
              <a:rPr lang="es-MX" sz="2400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Conceptualización</a:t>
            </a:r>
            <a:endParaRPr lang="es-MX" sz="2400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8963" y="5518501"/>
            <a:ext cx="5812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Fuente: </a:t>
            </a:r>
            <a:r>
              <a:rPr lang="es-MX" sz="12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Christian </a:t>
            </a:r>
            <a:r>
              <a:rPr lang="es-MX" sz="1200" dirty="0">
                <a:solidFill>
                  <a:srgbClr val="002060"/>
                </a:solidFill>
                <a:latin typeface="Bahnschrift" panose="020B0502040204020203" pitchFamily="34" charset="0"/>
              </a:rPr>
              <a:t>A. Estay-</a:t>
            </a:r>
            <a:r>
              <a:rPr lang="es-MX" sz="1200" dirty="0" err="1">
                <a:solidFill>
                  <a:srgbClr val="002060"/>
                </a:solidFill>
                <a:latin typeface="Bahnschrift" panose="020B0502040204020203" pitchFamily="34" charset="0"/>
              </a:rPr>
              <a:t>Niculcar</a:t>
            </a:r>
            <a:r>
              <a:rPr lang="es-MX" sz="1200" dirty="0">
                <a:solidFill>
                  <a:srgbClr val="002060"/>
                </a:solidFill>
                <a:latin typeface="Bahnschrift" panose="020B0502040204020203" pitchFamily="34" charset="0"/>
              </a:rPr>
              <a:t> (2012)</a:t>
            </a:r>
          </a:p>
          <a:p>
            <a:pPr algn="ctr"/>
            <a:r>
              <a:rPr lang="es-MX" sz="12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Tomado de </a:t>
            </a:r>
            <a:r>
              <a:rPr lang="es-MX" sz="1200" dirty="0" err="1" smtClean="0">
                <a:solidFill>
                  <a:srgbClr val="002060"/>
                </a:solidFill>
                <a:latin typeface="Bahnschrift" panose="020B0502040204020203" pitchFamily="34" charset="0"/>
              </a:rPr>
              <a:t>NovaGob</a:t>
            </a:r>
            <a:r>
              <a:rPr lang="es-MX" sz="12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 (Red </a:t>
            </a:r>
            <a:r>
              <a:rPr lang="es-MX" sz="1200" dirty="0">
                <a:solidFill>
                  <a:srgbClr val="002060"/>
                </a:solidFill>
                <a:latin typeface="Bahnschrift" panose="020B0502040204020203" pitchFamily="34" charset="0"/>
              </a:rPr>
              <a:t>Social </a:t>
            </a:r>
            <a:r>
              <a:rPr lang="es-MX" sz="12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de </a:t>
            </a:r>
            <a:r>
              <a:rPr lang="es-MX" sz="1200" dirty="0">
                <a:solidFill>
                  <a:srgbClr val="002060"/>
                </a:solidFill>
                <a:latin typeface="Bahnschrift" panose="020B0502040204020203" pitchFamily="34" charset="0"/>
              </a:rPr>
              <a:t>la administración pública en </a:t>
            </a:r>
            <a:r>
              <a:rPr lang="es-MX" sz="12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español)</a:t>
            </a:r>
            <a:endParaRPr lang="es-MX" sz="12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99779" y="1311063"/>
            <a:ext cx="2850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Modelos </a:t>
            </a:r>
            <a:r>
              <a:rPr lang="es-MX" sz="1600" b="1" dirty="0">
                <a:solidFill>
                  <a:srgbClr val="002060"/>
                </a:solidFill>
                <a:latin typeface="Bahnschrift" panose="020B0502040204020203" pitchFamily="34" charset="0"/>
              </a:rPr>
              <a:t>de Gobierno Abierto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096000" y="1492772"/>
            <a:ext cx="5871411" cy="4642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OG Reino </a:t>
            </a:r>
            <a:r>
              <a:rPr lang="es-MX" sz="1600" b="1" dirty="0">
                <a:solidFill>
                  <a:srgbClr val="002060"/>
                </a:solidFill>
                <a:latin typeface="Bahnschrift" panose="020B0502040204020203" pitchFamily="34" charset="0"/>
              </a:rPr>
              <a:t>Unido (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UK) 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A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pertura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de los datos públicos,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participación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ciudadana y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espacios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de colaboración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.</a:t>
            </a:r>
            <a:endParaRPr lang="es-MX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Memorándum de los EUA (Barack Obama) 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S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fijan los pilares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tradicionales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: transparencia, participación y colaboración. </a:t>
            </a:r>
            <a:endParaRPr lang="es-MX" sz="16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Modelo IREKIA (</a:t>
            </a:r>
            <a:r>
              <a:rPr lang="es-MX" sz="1600" b="1" dirty="0">
                <a:solidFill>
                  <a:srgbClr val="002060"/>
                </a:solidFill>
                <a:latin typeface="Bahnschrift" panose="020B0502040204020203" pitchFamily="34" charset="0"/>
              </a:rPr>
              <a:t>Gobierno del 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País </a:t>
            </a:r>
            <a:r>
              <a:rPr lang="es-MX" sz="1600" b="1" dirty="0">
                <a:solidFill>
                  <a:srgbClr val="002060"/>
                </a:solidFill>
                <a:latin typeface="Bahnschrift" panose="020B0502040204020203" pitchFamily="34" charset="0"/>
              </a:rPr>
              <a:t>V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asco, España) 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L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a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transparencia se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vincula a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la necesidad de una comunicación adecuada y un acceso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sin barreras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a la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información.</a:t>
            </a:r>
          </a:p>
          <a:p>
            <a:pPr marL="171450" indent="-171450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Modelo de </a:t>
            </a:r>
            <a:r>
              <a:rPr lang="es-MX" sz="1600" b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OpenGov</a:t>
            </a:r>
            <a:r>
              <a:rPr lang="es-MX" sz="1600" b="1" dirty="0">
                <a:solidFill>
                  <a:srgbClr val="002060"/>
                </a:solidFill>
                <a:latin typeface="Bahnschrift" panose="020B0502040204020203" pitchFamily="34" charset="0"/>
              </a:rPr>
              <a:t> (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OCDE) 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T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rasparencia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y apertura </a:t>
            </a: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coexistiendo. Se relaciona la accesibilidad con la capacidad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de respuesta. </a:t>
            </a:r>
            <a:endParaRPr lang="es-MX" sz="16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s-MX" sz="16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Modelo imperante: triada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que converge entre </a:t>
            </a:r>
            <a:r>
              <a:rPr lang="es-MX" sz="16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transparencia-participación-colaboración. </a:t>
            </a:r>
            <a:r>
              <a:rPr lang="es-MX" sz="1600" dirty="0">
                <a:solidFill>
                  <a:srgbClr val="002060"/>
                </a:solidFill>
                <a:latin typeface="Bahnschrift" panose="020B0502040204020203" pitchFamily="34" charset="0"/>
              </a:rPr>
              <a:t>La transparencia engloba lo relativo a los datos abiertos. 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2. Inducción al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obierno Abierto</a:t>
            </a:r>
          </a:p>
          <a:p>
            <a:r>
              <a:rPr lang="es-MX" sz="2400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Conceptualización</a:t>
            </a:r>
            <a:endParaRPr lang="es-MX" sz="2400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49" y="1703300"/>
            <a:ext cx="4853243" cy="37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2. Inducción al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obierno Abierto</a:t>
            </a:r>
          </a:p>
          <a:p>
            <a:r>
              <a:rPr lang="es-MX" sz="2400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Conceptualización</a:t>
            </a:r>
            <a:endParaRPr lang="es-MX" sz="2400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7421" y="1158876"/>
            <a:ext cx="11404979" cy="267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Gobierno abierto puede significar cosas diferentes para los distintos actores implicados y los distintos responsables de políticas públicas, y lo que implica está influenciado por factores políticos, sociales y culturales. Por ende, la definición de gobierno abierto puede variar y refleja las prioridades de los países.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MX" sz="1700" dirty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OCDE, 2016,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p.1)</a:t>
            </a:r>
          </a:p>
          <a:p>
            <a:pPr marL="44958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MX" sz="17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s-MX" sz="17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73533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s-MX" sz="1700" dirty="0">
              <a:solidFill>
                <a:srgbClr val="002060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D786754-0336-C245-B90B-F3A12C23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97" y="2457283"/>
            <a:ext cx="10553700" cy="840874"/>
          </a:xfrm>
        </p:spPr>
        <p:txBody>
          <a:bodyPr>
            <a:normAutofit/>
          </a:bodyPr>
          <a:lstStyle/>
          <a:p>
            <a:pPr algn="l"/>
            <a:r>
              <a:rPr lang="es-MX" sz="1800" b="1" dirty="0" smtClean="0">
                <a:solidFill>
                  <a:schemeClr val="tx2"/>
                </a:solidFill>
                <a:latin typeface="Bahnschrift" panose="020B0502040204020203" pitchFamily="34" charset="0"/>
              </a:rPr>
              <a:t>Definición construida:</a:t>
            </a:r>
            <a:endParaRPr lang="es-MX" sz="1800" b="1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3 Marcador de contenido"/>
          <p:cNvSpPr txBox="1">
            <a:spLocks/>
          </p:cNvSpPr>
          <p:nvPr/>
        </p:nvSpPr>
        <p:spPr>
          <a:xfrm>
            <a:off x="1078172" y="3159026"/>
            <a:ext cx="10245488" cy="19250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“Un conjunto de mecanismos innovadores que contribuyen a la </a:t>
            </a:r>
            <a:r>
              <a:rPr lang="es-MX" sz="1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gobernanza pública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y al </a:t>
            </a:r>
            <a:r>
              <a:rPr lang="es-MX" sz="1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buen gobierno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, basado en los pilares de la </a:t>
            </a:r>
            <a:r>
              <a:rPr lang="es-MX" sz="1800" b="1" dirty="0" smtClean="0">
                <a:solidFill>
                  <a:srgbClr val="B0108E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transparencia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, la </a:t>
            </a:r>
            <a:r>
              <a:rPr lang="es-MX" sz="1800" b="1" dirty="0" smtClean="0">
                <a:solidFill>
                  <a:srgbClr val="B0108E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participación ciudadana</a:t>
            </a:r>
            <a:r>
              <a:rPr lang="es-MX" sz="18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y la </a:t>
            </a:r>
            <a:r>
              <a:rPr lang="es-MX" sz="1800" b="1" dirty="0" smtClean="0">
                <a:solidFill>
                  <a:srgbClr val="B0108E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colaboración</a:t>
            </a:r>
            <a:r>
              <a:rPr lang="es-MX" sz="17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,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centrado en la </a:t>
            </a:r>
            <a:r>
              <a:rPr lang="es-MX" sz="1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ciudadanía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en el proceso de toma de decisiones, así como en la formulación e implementación de políticas públicas, para </a:t>
            </a:r>
            <a:r>
              <a:rPr lang="es-MX" sz="18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fortalecer</a:t>
            </a:r>
            <a:r>
              <a:rPr lang="es-MX" sz="18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la rendición de cuentas, la democracia, la legitimidad de la acción pública y el bienestar colectivo” </a:t>
            </a:r>
            <a:endParaRPr lang="es-MX" sz="17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7B393E-9AE3-E040-B0FC-8B87E6667E84}"/>
              </a:ext>
            </a:extLst>
          </p:cNvPr>
          <p:cNvSpPr txBox="1"/>
          <p:nvPr/>
        </p:nvSpPr>
        <p:spPr>
          <a:xfrm>
            <a:off x="1533846" y="230366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1600" dirty="0">
              <a:solidFill>
                <a:schemeClr val="tx2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626211" y="4939790"/>
            <a:ext cx="10090425" cy="1216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MX" sz="1700" dirty="0">
                <a:solidFill>
                  <a:srgbClr val="B0108E"/>
                </a:solidFill>
                <a:latin typeface="Bahnschrift" panose="020B0502040204020203" pitchFamily="34" charset="0"/>
              </a:rPr>
              <a:t>Una filosofía político administrativa que busca una mejor gobernanza.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MX" sz="1700" dirty="0">
                <a:solidFill>
                  <a:srgbClr val="B0108E"/>
                </a:solidFill>
                <a:latin typeface="Bahnschrift" panose="020B0502040204020203" pitchFamily="34" charset="0"/>
              </a:rPr>
              <a:t>Un enfoque en la relación gobierno – sociedad civil.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MX" sz="1700" dirty="0">
                <a:solidFill>
                  <a:srgbClr val="B0108E"/>
                </a:solidFill>
                <a:latin typeface="Bahnschrift" panose="020B0502040204020203" pitchFamily="34" charset="0"/>
              </a:rPr>
              <a:t>Una nueva forma de gestionar los problemas públicos (incluyendo la corrupción)</a:t>
            </a:r>
          </a:p>
        </p:txBody>
      </p:sp>
    </p:spTree>
    <p:extLst>
      <p:ext uri="{BB962C8B-B14F-4D97-AF65-F5344CB8AC3E}">
        <p14:creationId xmlns:p14="http://schemas.microsoft.com/office/powerpoint/2010/main" val="426229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thumb/1/10/Open_government_-_spanish_1.png/1024px-Open_government_-_spanish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4" y="1456945"/>
            <a:ext cx="5936045" cy="417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6263329" y="1212104"/>
            <a:ext cx="5206251" cy="48407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Objetivos del </a:t>
            </a:r>
            <a:r>
              <a:rPr lang="es-MX" sz="17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Gobierno Abierto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endParaRPr lang="es-MX" sz="1700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lphaLcParenR"/>
            </a:pP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Mejorar los niveles de </a:t>
            </a:r>
            <a:r>
              <a:rPr lang="es-MX" sz="17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transparencia y acceso a la información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mediante la apertura de datos públicos (con la finalidad de demandar rendición de cuentas) y la reutilización de la información del sector público.</a:t>
            </a:r>
          </a:p>
          <a:p>
            <a:pPr algn="just">
              <a:buFont typeface="+mj-lt"/>
              <a:buAutoNum type="alphaLcParenR"/>
            </a:pPr>
            <a:endParaRPr lang="es-MX" sz="1700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lphaLcParenR"/>
            </a:pP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Facilitar la </a:t>
            </a:r>
            <a:r>
              <a:rPr lang="es-MX" sz="17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participación de la ciudadanía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en el diseño e implementación de las políticas públicas (e incidir en la toma de decisiones); y </a:t>
            </a:r>
          </a:p>
          <a:p>
            <a:pPr algn="just">
              <a:buFont typeface="+mj-lt"/>
              <a:buAutoNum type="alphaLcParenR"/>
            </a:pPr>
            <a:endParaRPr lang="es-MX" sz="1700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lphaLcParenR"/>
            </a:pP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Favorecer la generación de espacios de </a:t>
            </a:r>
            <a:r>
              <a:rPr lang="es-MX" sz="17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colaboración e innovación </a:t>
            </a:r>
            <a:r>
              <a:rPr lang="es-MX" sz="17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entre los diversos actores, particularmente entre las administraciones públicas, la sociedad civil y el sector privado, para coproducir valor público, social y cívico. </a:t>
            </a:r>
            <a:endParaRPr lang="es-MX" sz="17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45660" y="1456945"/>
            <a:ext cx="1555844" cy="576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4502995" y="1609345"/>
            <a:ext cx="1555844" cy="683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1792246" y="5675984"/>
            <a:ext cx="24977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1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Fuente: </a:t>
            </a:r>
            <a:r>
              <a:rPr lang="es-MX" sz="11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Democracia Abierta </a:t>
            </a:r>
          </a:p>
          <a:p>
            <a:pPr algn="ctr"/>
            <a:r>
              <a:rPr lang="es-MX" sz="11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https</a:t>
            </a:r>
            <a:r>
              <a:rPr lang="es-MX" sz="1100" dirty="0">
                <a:solidFill>
                  <a:srgbClr val="002060"/>
                </a:solidFill>
                <a:latin typeface="Bahnschrift" panose="020B0502040204020203" pitchFamily="34" charset="0"/>
              </a:rPr>
              <a:t>://www.democratieouverte.org/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2. Inducción al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obierno Abierto</a:t>
            </a:r>
          </a:p>
          <a:p>
            <a:r>
              <a:rPr lang="es-MX" sz="2400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Conceptualización</a:t>
            </a:r>
            <a:endParaRPr lang="es-MX" sz="2400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82639" y="1408251"/>
            <a:ext cx="10214749" cy="4651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MX" sz="22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La Organización </a:t>
            </a:r>
            <a:r>
              <a:rPr lang="es-MX" sz="2200" dirty="0">
                <a:solidFill>
                  <a:srgbClr val="002060"/>
                </a:solidFill>
                <a:latin typeface="Bahnschrift" panose="020B0502040204020203" pitchFamily="34" charset="0"/>
              </a:rPr>
              <a:t>para la Cooperación y el Desarrollo </a:t>
            </a:r>
            <a:r>
              <a:rPr lang="es-MX" sz="22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Económico</a:t>
            </a:r>
            <a:r>
              <a:rPr lang="es-MX" sz="2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es-MX" sz="22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(OCDE</a:t>
            </a:r>
            <a:r>
              <a:rPr lang="es-MX" sz="2200" dirty="0">
                <a:solidFill>
                  <a:srgbClr val="002060"/>
                </a:solidFill>
                <a:latin typeface="Bahnschrift" panose="020B0502040204020203" pitchFamily="34" charset="0"/>
              </a:rPr>
              <a:t>, 2016) reconoce que la implementación de los principios de gobierno abierto está ayudando a </a:t>
            </a:r>
            <a:r>
              <a:rPr lang="es-MX" sz="2400" b="1" dirty="0">
                <a:solidFill>
                  <a:srgbClr val="B0108E"/>
                </a:solidFill>
                <a:latin typeface="Bahnschrift" panose="020B0502040204020203" pitchFamily="34" charset="0"/>
              </a:rPr>
              <a:t>cambiar las relaciones entre los funcionarios públicos y los ciudadanos</a:t>
            </a:r>
            <a:r>
              <a:rPr lang="es-MX" sz="2400" dirty="0">
                <a:solidFill>
                  <a:srgbClr val="B0108E"/>
                </a:solidFill>
                <a:latin typeface="Bahnschrift" panose="020B0502040204020203" pitchFamily="34" charset="0"/>
              </a:rPr>
              <a:t> </a:t>
            </a:r>
            <a:r>
              <a:rPr lang="es-MX" sz="2200" dirty="0">
                <a:solidFill>
                  <a:srgbClr val="002060"/>
                </a:solidFill>
                <a:latin typeface="Bahnschrift" panose="020B0502040204020203" pitchFamily="34" charset="0"/>
              </a:rPr>
              <a:t>generando con ellos relaciones beneficiosas y de confianza recíproca. </a:t>
            </a:r>
            <a:endParaRPr lang="es-MX" sz="22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lnSpc>
                <a:spcPct val="114000"/>
              </a:lnSpc>
            </a:pPr>
            <a:endParaRPr lang="es-MX" sz="22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s-MX" sz="22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Es </a:t>
            </a:r>
            <a:r>
              <a:rPr lang="es-MX" sz="2200" dirty="0">
                <a:solidFill>
                  <a:srgbClr val="002060"/>
                </a:solidFill>
                <a:latin typeface="Bahnschrift" panose="020B0502040204020203" pitchFamily="34" charset="0"/>
              </a:rPr>
              <a:t>así que los países </a:t>
            </a:r>
            <a:r>
              <a:rPr lang="es-MX" sz="22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[de la OCDE] “reconocen </a:t>
            </a:r>
            <a:r>
              <a:rPr lang="es-MX" sz="2200" dirty="0">
                <a:solidFill>
                  <a:srgbClr val="002060"/>
                </a:solidFill>
                <a:latin typeface="Bahnschrift" panose="020B0502040204020203" pitchFamily="34" charset="0"/>
              </a:rPr>
              <a:t>cada vez más el papel de las reformas de gobierno abierto como catalizadores para la gobernanza pública, la democracia y el crecimiento inclusivo” (p. 3)</a:t>
            </a:r>
          </a:p>
          <a:p>
            <a:pPr algn="just"/>
            <a:endParaRPr lang="es-MX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r"/>
            <a:r>
              <a:rPr lang="es-MX" sz="1200" i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Fuente</a:t>
            </a:r>
            <a:r>
              <a:rPr lang="es-MX" sz="1200" i="1" dirty="0">
                <a:solidFill>
                  <a:srgbClr val="B0108E"/>
                </a:solidFill>
                <a:latin typeface="Bahnschrift" panose="020B0502040204020203" pitchFamily="34" charset="0"/>
              </a:rPr>
              <a:t>: </a:t>
            </a:r>
            <a:r>
              <a:rPr lang="es-MX" sz="1200" i="1" dirty="0">
                <a:solidFill>
                  <a:srgbClr val="B0108E"/>
                </a:solidFill>
                <a:latin typeface="Bahnschrift" panose="020B0502040204020203" pitchFamily="34" charset="0"/>
                <a:hlinkClick r:id="rId2"/>
              </a:rPr>
              <a:t>https://</a:t>
            </a:r>
            <a:r>
              <a:rPr lang="es-MX" sz="1200" i="1" dirty="0" smtClean="0">
                <a:solidFill>
                  <a:srgbClr val="B0108E"/>
                </a:solidFill>
                <a:latin typeface="Bahnschrift" panose="020B0502040204020203" pitchFamily="34" charset="0"/>
                <a:hlinkClick r:id="rId2"/>
              </a:rPr>
              <a:t>www.oecd.org/gov/Open-Government-Highlights-ESP.pdf</a:t>
            </a:r>
            <a:endParaRPr lang="es-MX" sz="1200" i="1" dirty="0" smtClean="0">
              <a:solidFill>
                <a:srgbClr val="B0108E"/>
              </a:solidFill>
              <a:latin typeface="Bahnschrift" panose="020B0502040204020203" pitchFamily="34" charset="0"/>
            </a:endParaRPr>
          </a:p>
          <a:p>
            <a:pPr algn="r"/>
            <a:r>
              <a:rPr lang="es-MX" sz="1200" i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De acuerdo con las respuestas </a:t>
            </a:r>
            <a:r>
              <a:rPr lang="es-MX" sz="1200" i="1" dirty="0">
                <a:solidFill>
                  <a:srgbClr val="B0108E"/>
                </a:solidFill>
                <a:latin typeface="Bahnschrift" panose="020B0502040204020203" pitchFamily="34" charset="0"/>
              </a:rPr>
              <a:t>de más de 50 países a la Encuesta de la OCDE del 2015 sobre la </a:t>
            </a:r>
            <a:endParaRPr lang="es-MX" sz="1200" i="1" dirty="0" smtClean="0">
              <a:solidFill>
                <a:srgbClr val="B0108E"/>
              </a:solidFill>
              <a:latin typeface="Bahnschrift" panose="020B0502040204020203" pitchFamily="34" charset="0"/>
            </a:endParaRPr>
          </a:p>
          <a:p>
            <a:pPr algn="r"/>
            <a:r>
              <a:rPr lang="es-MX" sz="1200" i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Coordinación </a:t>
            </a:r>
            <a:r>
              <a:rPr lang="es-MX" sz="1200" i="1" dirty="0">
                <a:solidFill>
                  <a:srgbClr val="B0108E"/>
                </a:solidFill>
                <a:latin typeface="Bahnschrift" panose="020B0502040204020203" pitchFamily="34" charset="0"/>
              </a:rPr>
              <a:t>de Gobierno Abierto y la Participación Ciudadana en el Ciclo de Políticas Públicas, </a:t>
            </a:r>
            <a:endParaRPr lang="es-MX" sz="1200" i="1" dirty="0" smtClean="0">
              <a:solidFill>
                <a:srgbClr val="B0108E"/>
              </a:solidFill>
              <a:latin typeface="Bahnschrift" panose="020B0502040204020203" pitchFamily="34" charset="0"/>
            </a:endParaRPr>
          </a:p>
          <a:p>
            <a:pPr algn="r"/>
            <a:r>
              <a:rPr lang="es-MX" sz="1200" i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así </a:t>
            </a:r>
            <a:r>
              <a:rPr lang="es-MX" sz="1200" i="1" dirty="0">
                <a:solidFill>
                  <a:srgbClr val="B0108E"/>
                </a:solidFill>
                <a:latin typeface="Bahnschrift" panose="020B0502040204020203" pitchFamily="34" charset="0"/>
              </a:rPr>
              <a:t>como en los resultados de los Estudios de Gobierno Abierto elaborados por la OCDE.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2. Inducción al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obierno Abierto</a:t>
            </a:r>
          </a:p>
          <a:p>
            <a:r>
              <a:rPr lang="es-MX" sz="2400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Conceptualización</a:t>
            </a:r>
            <a:endParaRPr lang="es-MX" sz="2400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5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13" y="1133995"/>
            <a:ext cx="10543282" cy="488838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52283" y="5956512"/>
            <a:ext cx="9849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Fuente: </a:t>
            </a:r>
            <a:r>
              <a:rPr lang="es-MX" sz="1200" i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Gobierno Abierto, Contexto mundial y </a:t>
            </a:r>
            <a:r>
              <a:rPr lang="es-MX" sz="1200" i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el camino a </a:t>
            </a:r>
            <a:r>
              <a:rPr lang="es-MX" sz="1200" i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seguir. OCDE, 2016.</a:t>
            </a:r>
          </a:p>
          <a:p>
            <a:pPr algn="r"/>
            <a:r>
              <a:rPr lang="es-MX" sz="1200" i="1" u="sng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https://www.oecd.org/gov/Open-Government-Highlights-ESP.pdf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331259" y="4368486"/>
            <a:ext cx="9856694" cy="1572002"/>
          </a:xfrm>
          <a:prstGeom prst="roundRect">
            <a:avLst>
              <a:gd name="adj" fmla="val 7418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2. Inducción al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obierno Abierto</a:t>
            </a:r>
          </a:p>
          <a:p>
            <a:r>
              <a:rPr lang="es-MX" sz="2400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Conceptualización</a:t>
            </a:r>
            <a:endParaRPr lang="es-MX" sz="2400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55" y="1201364"/>
            <a:ext cx="10267454" cy="470591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56747" y="5956512"/>
            <a:ext cx="9849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Fuente: </a:t>
            </a:r>
            <a:r>
              <a:rPr lang="es-MX" sz="1200" i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Gobierno Abierto, Contexto mundial y </a:t>
            </a:r>
            <a:r>
              <a:rPr lang="es-MX" sz="1200" i="1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el camino a </a:t>
            </a:r>
            <a:r>
              <a:rPr lang="es-MX" sz="1200" i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seguir. OCDE, 2016.</a:t>
            </a:r>
          </a:p>
          <a:p>
            <a:pPr algn="r"/>
            <a:r>
              <a:rPr lang="es-MX" sz="1200" i="1" u="sng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https://www.oecd.org/gov/Open-Government-Highlights-ESP.pdf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399499" y="5202602"/>
            <a:ext cx="9695329" cy="704678"/>
          </a:xfrm>
          <a:prstGeom prst="roundRect">
            <a:avLst>
              <a:gd name="adj" fmla="val 7418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2. Inducción al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obierno Abierto</a:t>
            </a:r>
          </a:p>
          <a:p>
            <a:r>
              <a:rPr lang="es-MX" sz="2400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Conceptualización</a:t>
            </a:r>
            <a:endParaRPr lang="es-MX" sz="2400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32513" y="0"/>
            <a:ext cx="6059487" cy="6863417"/>
          </a:xfrm>
          <a:prstGeom prst="rect">
            <a:avLst/>
          </a:prstGeom>
          <a:solidFill>
            <a:srgbClr val="002060"/>
          </a:solidFill>
        </p:spPr>
        <p:txBody>
          <a:bodyPr wrap="square" lIns="36000" rIns="612000" rtlCol="0">
            <a:spAutoFit/>
          </a:bodyPr>
          <a:lstStyle/>
          <a:p>
            <a:endParaRPr lang="es-MX" sz="20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MX" sz="20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endParaRPr lang="es-MX" sz="20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625475" indent="-342900"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¿Por qué otorgamos nuestros datos personales a instituciones educativas o del gobierno… (</a:t>
            </a:r>
            <a:r>
              <a:rPr lang="es-MX" sz="2000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con el riesgo de que puedan ser utilizados para fines ilícitos</a:t>
            </a:r>
            <a:r>
              <a:rPr lang="es-MX" sz="2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)?</a:t>
            </a:r>
          </a:p>
          <a:p>
            <a:pPr marL="546100" indent="-342900">
              <a:buFont typeface="Wingdings" panose="05000000000000000000" pitchFamily="2" charset="2"/>
              <a:buChar char="q"/>
            </a:pPr>
            <a:endParaRPr lang="es-MX" sz="20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625475" indent="-342900"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¿Por qué asistimos a clases a instituciones de educación… (</a:t>
            </a:r>
            <a:r>
              <a:rPr lang="es-MX" sz="2000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con el riesgo de que la información o conocimiento que les sea compartido pueda ser  predominantemente errónea, sesgada o malintencionada</a:t>
            </a:r>
            <a:r>
              <a:rPr lang="es-MX" sz="2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)?</a:t>
            </a:r>
          </a:p>
          <a:p>
            <a:pPr marL="625475" indent="-342900">
              <a:buFont typeface="Wingdings" panose="05000000000000000000" pitchFamily="2" charset="2"/>
              <a:buChar char="q"/>
            </a:pPr>
            <a:endParaRPr lang="es-MX" sz="20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625475" indent="-342900"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¿Por qué permitimos que nos pongan una vacuna… (</a:t>
            </a:r>
            <a:r>
              <a:rPr lang="es-MX" sz="2000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de la que no tenemos certeza de sus componentes químicos o biológicos</a:t>
            </a:r>
            <a:r>
              <a:rPr lang="es-MX" sz="2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)?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MX" sz="20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endParaRPr lang="es-MX" sz="20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MX" sz="20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682507" y="784315"/>
            <a:ext cx="49249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Reflexión inicial</a:t>
            </a:r>
            <a:endParaRPr lang="es-ES" sz="2800" b="1" dirty="0">
              <a:solidFill>
                <a:schemeClr val="tx2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98549" y="1892719"/>
            <a:ext cx="42336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Ustedes…</a:t>
            </a:r>
          </a:p>
          <a:p>
            <a:endParaRPr lang="es-MX" sz="24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es-MX" sz="24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¿Me prestarían 1 mil… 5 mil… 10 mil pesos?</a:t>
            </a:r>
          </a:p>
          <a:p>
            <a:endParaRPr lang="es-MX" sz="24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es-MX" sz="24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¿Me dejarían un día solo en su casa?</a:t>
            </a:r>
          </a:p>
          <a:p>
            <a:endParaRPr lang="es-MX" sz="24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es-MX" sz="2400" dirty="0">
                <a:solidFill>
                  <a:srgbClr val="002060"/>
                </a:solidFill>
                <a:latin typeface="Bahnschrift" panose="020B0502040204020203" pitchFamily="34" charset="0"/>
              </a:rPr>
              <a:t>¿Me prestarían </a:t>
            </a:r>
            <a:r>
              <a:rPr lang="es-MX" sz="24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su teléfono celular un día?</a:t>
            </a:r>
            <a:endParaRPr lang="es-MX" sz="24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endParaRPr lang="es-MX" sz="24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l desafío del gobierno abierto y la transparencia proactiva | Alcaldes de  Méx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774" y="-41303"/>
            <a:ext cx="6141491" cy="689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1"/>
          <p:cNvSpPr/>
          <p:nvPr/>
        </p:nvSpPr>
        <p:spPr>
          <a:xfrm>
            <a:off x="4681899" y="-41303"/>
            <a:ext cx="6432885" cy="6986336"/>
          </a:xfrm>
          <a:custGeom>
            <a:avLst/>
            <a:gdLst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576710 w 5579660"/>
              <a:gd name="connsiteY0" fmla="*/ 0 h 6874005"/>
              <a:gd name="connsiteX1" fmla="*/ 5579660 w 5579660"/>
              <a:gd name="connsiteY1" fmla="*/ 16005 h 6874005"/>
              <a:gd name="connsiteX2" fmla="*/ 5579660 w 5579660"/>
              <a:gd name="connsiteY2" fmla="*/ 6874005 h 6874005"/>
              <a:gd name="connsiteX3" fmla="*/ 0 w 5579660"/>
              <a:gd name="connsiteY3" fmla="*/ 6874005 h 6874005"/>
              <a:gd name="connsiteX4" fmla="*/ 576710 w 5579660"/>
              <a:gd name="connsiteY4" fmla="*/ 0 h 6874005"/>
              <a:gd name="connsiteX0" fmla="*/ 576710 w 5579660"/>
              <a:gd name="connsiteY0" fmla="*/ 0 h 6874005"/>
              <a:gd name="connsiteX1" fmla="*/ 5579660 w 5579660"/>
              <a:gd name="connsiteY1" fmla="*/ 16005 h 6874005"/>
              <a:gd name="connsiteX2" fmla="*/ 5579660 w 5579660"/>
              <a:gd name="connsiteY2" fmla="*/ 6874005 h 6874005"/>
              <a:gd name="connsiteX3" fmla="*/ 0 w 5579660"/>
              <a:gd name="connsiteY3" fmla="*/ 6874005 h 6874005"/>
              <a:gd name="connsiteX4" fmla="*/ 576710 w 5579660"/>
              <a:gd name="connsiteY4" fmla="*/ 0 h 6874005"/>
              <a:gd name="connsiteX0" fmla="*/ 0 w 5622912"/>
              <a:gd name="connsiteY0" fmla="*/ 128037 h 6858000"/>
              <a:gd name="connsiteX1" fmla="*/ 5622912 w 5622912"/>
              <a:gd name="connsiteY1" fmla="*/ 0 h 6858000"/>
              <a:gd name="connsiteX2" fmla="*/ 5622912 w 5622912"/>
              <a:gd name="connsiteY2" fmla="*/ 6858000 h 6858000"/>
              <a:gd name="connsiteX3" fmla="*/ 43252 w 5622912"/>
              <a:gd name="connsiteY3" fmla="*/ 6858000 h 6858000"/>
              <a:gd name="connsiteX4" fmla="*/ 0 w 5622912"/>
              <a:gd name="connsiteY4" fmla="*/ 128037 h 6858000"/>
              <a:gd name="connsiteX0" fmla="*/ 0 w 5622912"/>
              <a:gd name="connsiteY0" fmla="*/ 128037 h 6858000"/>
              <a:gd name="connsiteX1" fmla="*/ 5622912 w 5622912"/>
              <a:gd name="connsiteY1" fmla="*/ 0 h 6858000"/>
              <a:gd name="connsiteX2" fmla="*/ 5622912 w 5622912"/>
              <a:gd name="connsiteY2" fmla="*/ 6858000 h 6858000"/>
              <a:gd name="connsiteX3" fmla="*/ 43252 w 5622912"/>
              <a:gd name="connsiteY3" fmla="*/ 6858000 h 6858000"/>
              <a:gd name="connsiteX4" fmla="*/ 0 w 5622912"/>
              <a:gd name="connsiteY4" fmla="*/ 128037 h 6858000"/>
              <a:gd name="connsiteX0" fmla="*/ 475786 w 6098698"/>
              <a:gd name="connsiteY0" fmla="*/ 128037 h 6954027"/>
              <a:gd name="connsiteX1" fmla="*/ 6098698 w 6098698"/>
              <a:gd name="connsiteY1" fmla="*/ 0 h 6954027"/>
              <a:gd name="connsiteX2" fmla="*/ 6098698 w 6098698"/>
              <a:gd name="connsiteY2" fmla="*/ 6858000 h 6954027"/>
              <a:gd name="connsiteX3" fmla="*/ 0 w 6098698"/>
              <a:gd name="connsiteY3" fmla="*/ 6954027 h 6954027"/>
              <a:gd name="connsiteX4" fmla="*/ 475786 w 6098698"/>
              <a:gd name="connsiteY4" fmla="*/ 128037 h 6954027"/>
              <a:gd name="connsiteX0" fmla="*/ 302774 w 5925686"/>
              <a:gd name="connsiteY0" fmla="*/ 128037 h 6938022"/>
              <a:gd name="connsiteX1" fmla="*/ 5925686 w 5925686"/>
              <a:gd name="connsiteY1" fmla="*/ 0 h 6938022"/>
              <a:gd name="connsiteX2" fmla="*/ 5925686 w 5925686"/>
              <a:gd name="connsiteY2" fmla="*/ 6858000 h 6938022"/>
              <a:gd name="connsiteX3" fmla="*/ 0 w 5925686"/>
              <a:gd name="connsiteY3" fmla="*/ 6938022 h 6938022"/>
              <a:gd name="connsiteX4" fmla="*/ 302774 w 5925686"/>
              <a:gd name="connsiteY4" fmla="*/ 128037 h 6938022"/>
              <a:gd name="connsiteX0" fmla="*/ 144178 w 5925686"/>
              <a:gd name="connsiteY0" fmla="*/ 0 h 6970031"/>
              <a:gd name="connsiteX1" fmla="*/ 5925686 w 5925686"/>
              <a:gd name="connsiteY1" fmla="*/ 32009 h 6970031"/>
              <a:gd name="connsiteX2" fmla="*/ 5925686 w 5925686"/>
              <a:gd name="connsiteY2" fmla="*/ 6890009 h 6970031"/>
              <a:gd name="connsiteX3" fmla="*/ 0 w 5925686"/>
              <a:gd name="connsiteY3" fmla="*/ 6970031 h 6970031"/>
              <a:gd name="connsiteX4" fmla="*/ 144178 w 5925686"/>
              <a:gd name="connsiteY4" fmla="*/ 0 h 6970031"/>
              <a:gd name="connsiteX0" fmla="*/ 0 w 5781508"/>
              <a:gd name="connsiteY0" fmla="*/ 0 h 6970031"/>
              <a:gd name="connsiteX1" fmla="*/ 5781508 w 5781508"/>
              <a:gd name="connsiteY1" fmla="*/ 32009 h 6970031"/>
              <a:gd name="connsiteX2" fmla="*/ 5781508 w 5781508"/>
              <a:gd name="connsiteY2" fmla="*/ 6890009 h 6970031"/>
              <a:gd name="connsiteX3" fmla="*/ 86505 w 5781508"/>
              <a:gd name="connsiteY3" fmla="*/ 6970031 h 6970031"/>
              <a:gd name="connsiteX4" fmla="*/ 0 w 5781508"/>
              <a:gd name="connsiteY4" fmla="*/ 0 h 697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1508" h="6970031">
                <a:moveTo>
                  <a:pt x="0" y="0"/>
                </a:moveTo>
                <a:lnTo>
                  <a:pt x="5781508" y="32009"/>
                </a:lnTo>
                <a:lnTo>
                  <a:pt x="5781508" y="6890009"/>
                </a:lnTo>
                <a:lnTo>
                  <a:pt x="86505" y="6970031"/>
                </a:lnTo>
                <a:cubicBezTo>
                  <a:pt x="100153" y="2418503"/>
                  <a:pt x="1970515" y="377941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096000" y="2780044"/>
            <a:ext cx="55773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3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. Gobierno Abierto, </a:t>
            </a:r>
          </a:p>
          <a:p>
            <a:pPr algn="r"/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construcción de Ciudadanía </a:t>
            </a:r>
          </a:p>
          <a:p>
            <a:pPr algn="r"/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y Gobernanza Pública</a:t>
            </a:r>
            <a:endParaRPr lang="es-MX" sz="2800" b="1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6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0604" y="1153037"/>
            <a:ext cx="11369300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es-MX" sz="20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Gobernanza (</a:t>
            </a:r>
            <a:r>
              <a:rPr lang="es-MX" sz="2000" b="1" dirty="0" err="1" smtClean="0">
                <a:solidFill>
                  <a:srgbClr val="002060"/>
                </a:solidFill>
                <a:latin typeface="Bahnschrift" panose="020B0502040204020203" pitchFamily="34" charset="0"/>
              </a:rPr>
              <a:t>governance</a:t>
            </a:r>
            <a:r>
              <a:rPr lang="es-MX" sz="20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) como concepto emergente en las ciencias sociales (80s)…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s-MX" sz="165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Al inicio de los 90s: “la </a:t>
            </a:r>
            <a:r>
              <a:rPr lang="es-MX" sz="1650" dirty="0">
                <a:solidFill>
                  <a:srgbClr val="002060"/>
                </a:solidFill>
                <a:latin typeface="Bahnschrift" panose="020B0502040204020203" pitchFamily="34" charset="0"/>
              </a:rPr>
              <a:t>provisión de </a:t>
            </a:r>
            <a:r>
              <a:rPr lang="es-MX" sz="165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‘nuevas racionalidades instrumentales’ </a:t>
            </a:r>
            <a:r>
              <a:rPr lang="es-MX" sz="1650" dirty="0">
                <a:solidFill>
                  <a:srgbClr val="002060"/>
                </a:solidFill>
                <a:latin typeface="Bahnschrift" panose="020B0502040204020203" pitchFamily="34" charset="0"/>
              </a:rPr>
              <a:t>orientadas a </a:t>
            </a:r>
            <a:r>
              <a:rPr lang="es-MX" sz="1800" b="1" dirty="0">
                <a:solidFill>
                  <a:srgbClr val="002060"/>
                </a:solidFill>
                <a:latin typeface="Bahnschrift" panose="020B0502040204020203" pitchFamily="34" charset="0"/>
              </a:rPr>
              <a:t>mejorar la eficacia y la eficiencia de las organizaciones gubernamentales</a:t>
            </a:r>
            <a:r>
              <a:rPr lang="es-MX" sz="1800" dirty="0">
                <a:solidFill>
                  <a:srgbClr val="002060"/>
                </a:solidFill>
                <a:latin typeface="Bahnschrift" panose="020B0502040204020203" pitchFamily="34" charset="0"/>
              </a:rPr>
              <a:t>” </a:t>
            </a:r>
            <a:r>
              <a:rPr lang="es-MX" sz="1650" dirty="0">
                <a:solidFill>
                  <a:srgbClr val="002060"/>
                </a:solidFill>
                <a:latin typeface="Bahnschrift" panose="020B0502040204020203" pitchFamily="34" charset="0"/>
              </a:rPr>
              <a:t>(Prats, 2004: 7) </a:t>
            </a:r>
            <a:endParaRPr lang="es-MX" sz="165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s-MX" sz="165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Finales de los 90s: </a:t>
            </a:r>
            <a:r>
              <a:rPr lang="es-MX" sz="18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“</a:t>
            </a:r>
            <a:r>
              <a:rPr lang="es-MX" sz="18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marco </a:t>
            </a:r>
            <a:r>
              <a:rPr lang="es-MX" sz="1800" b="1" dirty="0">
                <a:solidFill>
                  <a:srgbClr val="002060"/>
                </a:solidFill>
                <a:latin typeface="Bahnschrift" panose="020B0502040204020203" pitchFamily="34" charset="0"/>
              </a:rPr>
              <a:t>de reglas, instituciones y prácticas </a:t>
            </a:r>
            <a:r>
              <a:rPr lang="es-MX" sz="1650" dirty="0">
                <a:solidFill>
                  <a:srgbClr val="002060"/>
                </a:solidFill>
                <a:latin typeface="Bahnschrift" panose="020B0502040204020203" pitchFamily="34" charset="0"/>
              </a:rPr>
              <a:t>establecidas que sientan </a:t>
            </a:r>
            <a:r>
              <a:rPr lang="es-MX" sz="18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límites e incentivos </a:t>
            </a:r>
            <a:r>
              <a:rPr lang="es-MX" sz="1800" b="1" dirty="0">
                <a:solidFill>
                  <a:srgbClr val="002060"/>
                </a:solidFill>
                <a:latin typeface="Bahnschrift" panose="020B0502040204020203" pitchFamily="34" charset="0"/>
              </a:rPr>
              <a:t>para el comportamiento de los individuos</a:t>
            </a:r>
            <a:r>
              <a:rPr lang="es-MX" sz="1650" b="1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es-MX" sz="1650" dirty="0">
                <a:solidFill>
                  <a:srgbClr val="002060"/>
                </a:solidFill>
                <a:latin typeface="Bahnschrift" panose="020B0502040204020203" pitchFamily="34" charset="0"/>
              </a:rPr>
              <a:t>en las organizaciones gubernamentales, no gubernamentales y las empresas” </a:t>
            </a:r>
            <a:r>
              <a:rPr lang="es-MX" sz="165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(PNUD, </a:t>
            </a:r>
            <a:r>
              <a:rPr lang="es-MX" sz="1650" dirty="0">
                <a:solidFill>
                  <a:srgbClr val="002060"/>
                </a:solidFill>
                <a:latin typeface="Bahnschrift" panose="020B0502040204020203" pitchFamily="34" charset="0"/>
              </a:rPr>
              <a:t>1998: 8). </a:t>
            </a:r>
            <a:endParaRPr lang="es-MX" sz="165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s-MX" sz="165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El Banco </a:t>
            </a:r>
            <a:r>
              <a:rPr lang="es-MX" sz="1650" dirty="0">
                <a:solidFill>
                  <a:srgbClr val="002060"/>
                </a:solidFill>
                <a:latin typeface="Bahnschrift" panose="020B0502040204020203" pitchFamily="34" charset="0"/>
              </a:rPr>
              <a:t>Mundial </a:t>
            </a:r>
            <a:r>
              <a:rPr lang="es-MX" sz="165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(BM) lo define como “el </a:t>
            </a:r>
            <a:r>
              <a:rPr lang="es-MX" sz="1650" dirty="0">
                <a:solidFill>
                  <a:srgbClr val="002060"/>
                </a:solidFill>
                <a:latin typeface="Bahnschrift" panose="020B0502040204020203" pitchFamily="34" charset="0"/>
              </a:rPr>
              <a:t>conjunto de </a:t>
            </a:r>
            <a:r>
              <a:rPr lang="es-MX" sz="1800" b="1" dirty="0">
                <a:solidFill>
                  <a:srgbClr val="002060"/>
                </a:solidFill>
                <a:latin typeface="Bahnschrift" panose="020B0502040204020203" pitchFamily="34" charset="0"/>
              </a:rPr>
              <a:t>procesos e instituciones </a:t>
            </a:r>
            <a:r>
              <a:rPr lang="es-MX" sz="1650" dirty="0">
                <a:solidFill>
                  <a:srgbClr val="002060"/>
                </a:solidFill>
                <a:latin typeface="Bahnschrift" panose="020B0502040204020203" pitchFamily="34" charset="0"/>
              </a:rPr>
              <a:t>a través de las cuales se determina la</a:t>
            </a:r>
            <a:r>
              <a:rPr lang="es-MX" sz="1650" b="1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es-MX" sz="1800" b="1" dirty="0">
                <a:solidFill>
                  <a:srgbClr val="002060"/>
                </a:solidFill>
                <a:latin typeface="Bahnschrift" panose="020B0502040204020203" pitchFamily="34" charset="0"/>
              </a:rPr>
              <a:t>forma en que se ejerce el poder </a:t>
            </a:r>
            <a:r>
              <a:rPr lang="es-MX" sz="1650" dirty="0">
                <a:solidFill>
                  <a:srgbClr val="002060"/>
                </a:solidFill>
                <a:latin typeface="Bahnschrift" panose="020B0502040204020203" pitchFamily="34" charset="0"/>
              </a:rPr>
              <a:t>en un país, para desarrollar sus recursos económicos y sociales” (</a:t>
            </a:r>
            <a:r>
              <a:rPr lang="es-MX" sz="1650" dirty="0" err="1">
                <a:solidFill>
                  <a:srgbClr val="002060"/>
                </a:solidFill>
                <a:latin typeface="Bahnschrift" panose="020B0502040204020203" pitchFamily="34" charset="0"/>
              </a:rPr>
              <a:t>Zurbriggen</a:t>
            </a:r>
            <a:r>
              <a:rPr lang="es-MX" sz="1650" dirty="0">
                <a:solidFill>
                  <a:srgbClr val="002060"/>
                </a:solidFill>
                <a:latin typeface="Bahnschrift" panose="020B0502040204020203" pitchFamily="34" charset="0"/>
              </a:rPr>
              <a:t>, 2011: 44). 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s-MX" sz="165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Algunos autores lo relacionan de manera más instrumental: </a:t>
            </a:r>
            <a:endParaRPr lang="es-MX" sz="15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à"/>
            </a:pP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“</a:t>
            </a:r>
            <a:r>
              <a:rPr lang="es-MX" sz="1500" dirty="0">
                <a:solidFill>
                  <a:srgbClr val="002060"/>
                </a:solidFill>
                <a:latin typeface="Bahnschrift" panose="020B0502040204020203" pitchFamily="34" charset="0"/>
              </a:rPr>
              <a:t>U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n </a:t>
            </a:r>
            <a:r>
              <a:rPr lang="es-MX" sz="1500" b="1" dirty="0">
                <a:solidFill>
                  <a:srgbClr val="002060"/>
                </a:solidFill>
                <a:latin typeface="Bahnschrift" panose="020B0502040204020203" pitchFamily="34" charset="0"/>
              </a:rPr>
              <a:t>método/mecanismo </a:t>
            </a:r>
            <a:r>
              <a:rPr lang="es-MX" sz="1500" dirty="0">
                <a:solidFill>
                  <a:srgbClr val="002060"/>
                </a:solidFill>
                <a:latin typeface="Bahnschrift" panose="020B0502040204020203" pitchFamily="34" charset="0"/>
              </a:rPr>
              <a:t>para tratar una amplia variedad de problemas/conflictos en los que los </a:t>
            </a:r>
            <a:r>
              <a:rPr lang="es-MX" sz="1500" b="1" dirty="0">
                <a:solidFill>
                  <a:srgbClr val="002060"/>
                </a:solidFill>
                <a:latin typeface="Bahnschrift" panose="020B0502040204020203" pitchFamily="34" charset="0"/>
              </a:rPr>
              <a:t>actores </a:t>
            </a:r>
            <a:r>
              <a:rPr lang="es-MX" sz="1500" dirty="0">
                <a:solidFill>
                  <a:srgbClr val="002060"/>
                </a:solidFill>
                <a:latin typeface="Bahnschrift" panose="020B0502040204020203" pitchFamily="34" charset="0"/>
              </a:rPr>
              <a:t>normalmente llegan, </a:t>
            </a:r>
            <a:r>
              <a:rPr lang="es-MX" sz="1500" b="1" dirty="0">
                <a:solidFill>
                  <a:srgbClr val="002060"/>
                </a:solidFill>
                <a:latin typeface="Bahnschrift" panose="020B0502040204020203" pitchFamily="34" charset="0"/>
              </a:rPr>
              <a:t>negociando y debatiendo</a:t>
            </a:r>
            <a:r>
              <a:rPr lang="es-MX" sz="1500" dirty="0">
                <a:solidFill>
                  <a:srgbClr val="002060"/>
                </a:solidFill>
                <a:latin typeface="Bahnschrift" panose="020B0502040204020203" pitchFamily="34" charset="0"/>
              </a:rPr>
              <a:t>, a una </a:t>
            </a:r>
            <a:r>
              <a:rPr lang="es-MX" sz="1500" b="1" dirty="0">
                <a:solidFill>
                  <a:srgbClr val="002060"/>
                </a:solidFill>
                <a:latin typeface="Bahnschrift" panose="020B0502040204020203" pitchFamily="34" charset="0"/>
              </a:rPr>
              <a:t>decisión satisfactoria y obligatoria</a:t>
            </a:r>
            <a:r>
              <a:rPr lang="es-MX" sz="1500" dirty="0">
                <a:solidFill>
                  <a:srgbClr val="002060"/>
                </a:solidFill>
                <a:latin typeface="Bahnschrift" panose="020B0502040204020203" pitchFamily="34" charset="0"/>
              </a:rPr>
              <a:t>, y </a:t>
            </a:r>
            <a:r>
              <a:rPr lang="es-MX" sz="1500" b="1" dirty="0">
                <a:solidFill>
                  <a:srgbClr val="002060"/>
                </a:solidFill>
                <a:latin typeface="Bahnschrift" panose="020B0502040204020203" pitchFamily="34" charset="0"/>
              </a:rPr>
              <a:t>cooperan para su ejecución</a:t>
            </a:r>
            <a:r>
              <a:rPr lang="es-MX" sz="1500" dirty="0">
                <a:solidFill>
                  <a:srgbClr val="002060"/>
                </a:solidFill>
                <a:latin typeface="Bahnschrift" panose="020B0502040204020203" pitchFamily="34" charset="0"/>
              </a:rPr>
              <a:t>” (</a:t>
            </a:r>
            <a:r>
              <a:rPr lang="es-MX" sz="1500" dirty="0" err="1">
                <a:solidFill>
                  <a:srgbClr val="002060"/>
                </a:solidFill>
                <a:latin typeface="Bahnschrift" panose="020B0502040204020203" pitchFamily="34" charset="0"/>
              </a:rPr>
              <a:t>Schmitter</a:t>
            </a:r>
            <a:r>
              <a:rPr lang="es-MX" sz="1500" dirty="0">
                <a:solidFill>
                  <a:srgbClr val="002060"/>
                </a:solidFill>
                <a:latin typeface="Bahnschrift" panose="020B0502040204020203" pitchFamily="34" charset="0"/>
              </a:rPr>
              <a:t>, 2007: 9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).</a:t>
            </a:r>
          </a:p>
          <a:p>
            <a:pPr lvl="1"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à"/>
            </a:pP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“Un nuevo </a:t>
            </a:r>
            <a:r>
              <a:rPr lang="es-MX" sz="1500" b="1" dirty="0">
                <a:solidFill>
                  <a:srgbClr val="002060"/>
                </a:solidFill>
                <a:latin typeface="Bahnschrift" panose="020B0502040204020203" pitchFamily="34" charset="0"/>
              </a:rPr>
              <a:t>método de gobierno </a:t>
            </a:r>
            <a:r>
              <a:rPr lang="es-MX" sz="1500" dirty="0">
                <a:solidFill>
                  <a:srgbClr val="002060"/>
                </a:solidFill>
                <a:latin typeface="Bahnschrift" panose="020B0502040204020203" pitchFamily="34" charset="0"/>
              </a:rPr>
              <a:t>que sugiere </a:t>
            </a:r>
            <a:r>
              <a:rPr lang="es-MX" sz="1500" b="1" dirty="0">
                <a:solidFill>
                  <a:srgbClr val="002060"/>
                </a:solidFill>
                <a:latin typeface="Bahnschrift" panose="020B0502040204020203" pitchFamily="34" charset="0"/>
              </a:rPr>
              <a:t>tomar decisiones colectivas bajo modalidades participativas </a:t>
            </a:r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de gestión (Graña, 2005). </a:t>
            </a:r>
            <a:endParaRPr lang="es-MX" sz="15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endParaRPr lang="es-MX" sz="165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38200" y="-158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3. Gobierno Abierto, construcción de Ciudadanía </a:t>
            </a:r>
            <a:b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y Gobernanza Pública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2880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98158" y="1555347"/>
            <a:ext cx="6755642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MX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La gobernanza se refiere </a:t>
            </a:r>
            <a:r>
              <a:rPr lang="es-MX" sz="24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a:</a:t>
            </a:r>
          </a:p>
          <a:p>
            <a:pPr>
              <a:lnSpc>
                <a:spcPct val="110000"/>
              </a:lnSpc>
            </a:pPr>
            <a:endParaRPr lang="es-MX" sz="19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MX" sz="1900" b="1" dirty="0">
                <a:solidFill>
                  <a:srgbClr val="002060"/>
                </a:solidFill>
                <a:latin typeface="Bahnschrift" panose="020B0502040204020203" pitchFamily="34" charset="0"/>
              </a:rPr>
              <a:t>C</a:t>
            </a:r>
            <a:r>
              <a:rPr lang="es-MX" sz="19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ómo </a:t>
            </a:r>
            <a:r>
              <a:rPr lang="es-MX" sz="1900" b="1" dirty="0">
                <a:solidFill>
                  <a:srgbClr val="002060"/>
                </a:solidFill>
                <a:latin typeface="Bahnschrift" panose="020B0502040204020203" pitchFamily="34" charset="0"/>
              </a:rPr>
              <a:t>se toman decisiones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, se establecen las reglas y se ejerce el control en una organización, comunidad o entidad. </a:t>
            </a:r>
            <a:endParaRPr lang="es-MX" sz="19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s-MX" sz="19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Es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la </a:t>
            </a:r>
            <a:r>
              <a:rPr lang="es-MX" sz="1900" b="1" dirty="0">
                <a:solidFill>
                  <a:srgbClr val="002060"/>
                </a:solidFill>
                <a:latin typeface="Bahnschrift" panose="020B0502040204020203" pitchFamily="34" charset="0"/>
              </a:rPr>
              <a:t>forma en que se gobierna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y se gestiona un grupo de personas o recursos para lograr objetivos comunes. </a:t>
            </a:r>
            <a:endParaRPr lang="es-MX" sz="19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s-MX" sz="19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En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términos prácticos y sencillos, la gobernanza implica </a:t>
            </a:r>
            <a:r>
              <a:rPr lang="es-MX" sz="1900" b="1" dirty="0">
                <a:solidFill>
                  <a:srgbClr val="002060"/>
                </a:solidFill>
                <a:latin typeface="Bahnschrift" panose="020B0502040204020203" pitchFamily="34" charset="0"/>
              </a:rPr>
              <a:t>quién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tiene el poder para tomar decisiones, </a:t>
            </a:r>
            <a:r>
              <a:rPr lang="es-MX" sz="1900" b="1" dirty="0">
                <a:solidFill>
                  <a:srgbClr val="002060"/>
                </a:solidFill>
                <a:latin typeface="Bahnschrift" panose="020B0502040204020203" pitchFamily="34" charset="0"/>
              </a:rPr>
              <a:t>cómo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se toman esas decisiones, </a:t>
            </a:r>
            <a:r>
              <a:rPr lang="es-MX" sz="1900" b="1" dirty="0">
                <a:solidFill>
                  <a:srgbClr val="002060"/>
                </a:solidFill>
                <a:latin typeface="Bahnschrift" panose="020B0502040204020203" pitchFamily="34" charset="0"/>
              </a:rPr>
              <a:t>quién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las supervisa y </a:t>
            </a:r>
            <a:r>
              <a:rPr lang="es-MX" sz="1900" b="1" dirty="0">
                <a:solidFill>
                  <a:srgbClr val="002060"/>
                </a:solidFill>
                <a:latin typeface="Bahnschrift" panose="020B0502040204020203" pitchFamily="34" charset="0"/>
              </a:rPr>
              <a:t>cómo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se aplican las reglas y políticas establecidas para asegurar un funcionamiento eficiente y justo. </a:t>
            </a:r>
            <a:endParaRPr lang="es-MX" sz="19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s-MX" sz="19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89" y="1851821"/>
            <a:ext cx="3257143" cy="325714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38200" y="-158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3. Gobierno Abierto, construcción de Ciudadanía </a:t>
            </a:r>
            <a:b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y Gobernanza Pública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90999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3. Gobierno Abierto, </a:t>
            </a:r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construcción </a:t>
            </a:r>
            <a:r>
              <a:rPr lang="es-MX" sz="24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de </a:t>
            </a:r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Ciudadanía </a:t>
            </a:r>
            <a:r>
              <a:rPr lang="es-MX" sz="24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es-MX" sz="24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es-MX" sz="24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y Gobernanza </a:t>
            </a:r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Pública</a:t>
            </a:r>
            <a:endParaRPr lang="es-MX" sz="24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220505" y="1485461"/>
            <a:ext cx="3201538" cy="378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MX" sz="20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E</a:t>
            </a:r>
            <a:r>
              <a:rPr lang="es-MX" sz="200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l </a:t>
            </a:r>
            <a:r>
              <a:rPr lang="es-MX" sz="2000" b="1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gobierno abierto incide de manera significativa en la construcción de ciudadanía </a:t>
            </a: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y gobernanza pública </a:t>
            </a:r>
            <a:r>
              <a:rPr lang="es-MX" sz="200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al </a:t>
            </a:r>
            <a:r>
              <a:rPr lang="es-MX" sz="20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empoderar a los ciudadanos, fomentar la participación activa y promover la transparencia en la toma de decisiones gubernamentales.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81" y="1312197"/>
            <a:ext cx="7372382" cy="4185746"/>
          </a:xfrm>
          <a:prstGeom prst="rect">
            <a:avLst/>
          </a:prstGeom>
        </p:spPr>
      </p:pic>
      <p:pic>
        <p:nvPicPr>
          <p:cNvPr id="6" name="Picture 2" descr="Gobernanza Comunitaria e Intercultural para el ejercicio de la  participación social, la rendición de cuentas y los derechos humanos en el  Estado de Oaxaca. - Laboratorio de Cohesion Social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154" y="5613808"/>
            <a:ext cx="3201774" cy="12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8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e acuerda un plan de comunicación inclusiva a la ciudadanía sobre gobierno  abierto - Revista Ha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0" b="50898"/>
          <a:stretch/>
        </p:blipFill>
        <p:spPr bwMode="auto">
          <a:xfrm>
            <a:off x="19050" y="5105400"/>
            <a:ext cx="1217295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90550" y="1214438"/>
            <a:ext cx="11106150" cy="45767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spcBef>
                <a:spcPts val="1200"/>
              </a:spcBef>
              <a:buNone/>
            </a:pPr>
            <a:r>
              <a:rPr lang="es-MX" sz="185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Algunos mecanismos de incidencia en </a:t>
            </a:r>
            <a:r>
              <a:rPr lang="es-MX" sz="185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la construcción de </a:t>
            </a:r>
            <a:r>
              <a:rPr lang="es-MX" sz="185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ciudadanía y gobernanza pública:</a:t>
            </a:r>
            <a:endParaRPr lang="es-MX" sz="1850" dirty="0">
              <a:solidFill>
                <a:schemeClr val="accent5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just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s-MX" sz="1750" b="1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Acceso a la Información:</a:t>
            </a:r>
            <a:r>
              <a:rPr lang="es-MX" sz="175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s-MX" sz="175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Cuando </a:t>
            </a:r>
            <a:r>
              <a:rPr lang="es-MX" sz="175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los ciudadanos tienen acceso a datos sobre políticas, gastos gubernamentales, proyectos de desarrollo y otros aspectos clave, pueden tomar decisiones informadas y participar en debates públicos de manera más </a:t>
            </a:r>
            <a:r>
              <a:rPr lang="es-MX" sz="175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efectiva.</a:t>
            </a:r>
            <a:endParaRPr lang="es-MX" sz="1750" dirty="0">
              <a:solidFill>
                <a:schemeClr val="accent5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just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s-MX" sz="1750" b="1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Participación Ciudadana:</a:t>
            </a:r>
            <a:r>
              <a:rPr lang="es-MX" sz="175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s-MX" sz="175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Los </a:t>
            </a:r>
            <a:r>
              <a:rPr lang="es-MX" sz="175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mecanismos de participación, como audiencias públicas, consultas ciudadanas y foros en línea, permiten que los ciudadanos influyan en las políticas y proyectos que afectan sus vidas.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s-MX" sz="1750" b="1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Rendición de Cuentas:</a:t>
            </a:r>
            <a:r>
              <a:rPr lang="es-MX" sz="175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s-MX" sz="175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Los </a:t>
            </a:r>
            <a:r>
              <a:rPr lang="es-MX" sz="175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ciudadanos pueden monitorear el desempeño de sus representantes y funcionarios y exigir responsabilidad cuando sea necesario. Esto fortalece la confianza en las instituciones gubernamentales.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s-MX" sz="1750" b="1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Colaboración:</a:t>
            </a:r>
            <a:r>
              <a:rPr lang="es-MX" sz="175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s-MX" sz="175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La </a:t>
            </a:r>
            <a:r>
              <a:rPr lang="es-MX" sz="1750" dirty="0" err="1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co</a:t>
            </a:r>
            <a:r>
              <a:rPr lang="es-MX" sz="175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-creación de políticas y proyectos permite que diferentes partes trabajen juntas para abordar desafíos comunes. Esto promueve un sentido de comunidad y pertenencia.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endParaRPr lang="es-MX" sz="1600" dirty="0">
              <a:solidFill>
                <a:schemeClr val="accent5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838200" y="-158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3. Gobierno Abierto, construcción de Ciudadanía </a:t>
            </a:r>
            <a:b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y Gobernanza Pública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7718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 acuerda un plan de comunicación inclusiva a la ciudadanía sobre gobierno  abierto - Revista Ha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0" b="50898"/>
          <a:stretch/>
        </p:blipFill>
        <p:spPr bwMode="auto">
          <a:xfrm>
            <a:off x="19050" y="5105400"/>
            <a:ext cx="1217295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90551" y="1157288"/>
            <a:ext cx="11106149" cy="43513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700"/>
              </a:spcBef>
              <a:buFont typeface="Wingdings" panose="05000000000000000000" pitchFamily="2" charset="2"/>
              <a:buChar char="q"/>
            </a:pPr>
            <a:r>
              <a:rPr lang="es-MX" sz="1700" b="1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Conciencia </a:t>
            </a:r>
            <a:r>
              <a:rPr lang="es-MX" sz="1700" b="1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Cívica:</a:t>
            </a:r>
            <a:r>
              <a:rPr lang="es-MX" sz="17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 Los ciudadanos </a:t>
            </a:r>
            <a:r>
              <a:rPr lang="es-MX" sz="170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conocen y asumen sus </a:t>
            </a:r>
            <a:r>
              <a:rPr lang="es-MX" sz="17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derechos y responsabilidades como miembros de la sociedad, lo que les motiva a involucrarse más en la vida pública.</a:t>
            </a:r>
          </a:p>
          <a:p>
            <a:pPr algn="just">
              <a:lnSpc>
                <a:spcPct val="120000"/>
              </a:lnSpc>
              <a:spcBef>
                <a:spcPts val="700"/>
              </a:spcBef>
              <a:buFont typeface="Wingdings" panose="05000000000000000000" pitchFamily="2" charset="2"/>
              <a:buChar char="q"/>
            </a:pPr>
            <a:r>
              <a:rPr lang="es-MX" sz="1700" b="1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Educación Cívica: </a:t>
            </a:r>
            <a:r>
              <a:rPr lang="es-MX" sz="17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Contribuye a la educación cívica al involucrar a la ciudadanía en asuntos gubernamentales y políticos. Los ciudadanos adquieren conocimientos sobre el funcionamiento de las instituciones democráticas y desarrollan habilidades para la participación activa.</a:t>
            </a:r>
          </a:p>
          <a:p>
            <a:pPr algn="just">
              <a:lnSpc>
                <a:spcPct val="120000"/>
              </a:lnSpc>
              <a:spcBef>
                <a:spcPts val="700"/>
              </a:spcBef>
              <a:buFont typeface="Wingdings" panose="05000000000000000000" pitchFamily="2" charset="2"/>
              <a:buChar char="q"/>
            </a:pPr>
            <a:r>
              <a:rPr lang="es-MX" sz="1700" b="1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Inteligencia social</a:t>
            </a:r>
            <a:r>
              <a:rPr lang="es-MX" sz="17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: Se construye y fortalece la capacidad de un grupo o comunidad para resolver problemas, tomar decisiones y generar ideas de manera colaborativa y eficaz</a:t>
            </a:r>
            <a:r>
              <a:rPr lang="es-MX" sz="170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. </a:t>
            </a:r>
          </a:p>
          <a:p>
            <a:pPr algn="just">
              <a:lnSpc>
                <a:spcPct val="120000"/>
              </a:lnSpc>
              <a:spcBef>
                <a:spcPts val="700"/>
              </a:spcBef>
              <a:buFont typeface="Wingdings" panose="05000000000000000000" pitchFamily="2" charset="2"/>
              <a:buChar char="q"/>
            </a:pPr>
            <a:r>
              <a:rPr lang="es-MX" sz="1700" b="1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Innovación </a:t>
            </a:r>
            <a:r>
              <a:rPr lang="es-MX" sz="1700" b="1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Cívica</a:t>
            </a:r>
            <a:r>
              <a:rPr lang="es-MX" sz="17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: Facilita la innovación cívica al alentar a los ciudadanos a proponer soluciones a problemas </a:t>
            </a:r>
            <a:r>
              <a:rPr lang="es-MX" sz="170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públicos (a través </a:t>
            </a:r>
            <a:r>
              <a:rPr lang="es-MX" sz="17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de </a:t>
            </a:r>
            <a:r>
              <a:rPr lang="es-MX" sz="1700" dirty="0" err="1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hackatones</a:t>
            </a:r>
            <a:r>
              <a:rPr lang="es-MX" sz="17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, aplicaciones </a:t>
            </a:r>
            <a:r>
              <a:rPr lang="es-MX" sz="170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tecnológicas o móviles y </a:t>
            </a:r>
            <a:r>
              <a:rPr lang="es-MX" sz="17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otras </a:t>
            </a:r>
            <a:r>
              <a:rPr lang="es-MX" sz="170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iniciativas)</a:t>
            </a:r>
            <a:endParaRPr lang="es-MX" sz="1700" dirty="0">
              <a:solidFill>
                <a:schemeClr val="accent5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just">
              <a:lnSpc>
                <a:spcPct val="120000"/>
              </a:lnSpc>
              <a:spcBef>
                <a:spcPts val="700"/>
              </a:spcBef>
              <a:buFont typeface="Wingdings" panose="05000000000000000000" pitchFamily="2" charset="2"/>
              <a:buChar char="q"/>
            </a:pPr>
            <a:r>
              <a:rPr lang="es-MX" sz="1700" b="1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Redes y Comunidades</a:t>
            </a:r>
            <a:r>
              <a:rPr lang="es-MX" sz="17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: Crea oportunidades para que los ciudadanos se conecten con otros que comparten intereses y preocupaciones similares. Esto puede llevar a la formación de redes y comunidades cívicas fuertes que trabajan juntas para lograr un cambio positivo</a:t>
            </a:r>
            <a:r>
              <a:rPr lang="es-MX" sz="1700" dirty="0" smtClean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.</a:t>
            </a:r>
            <a:endParaRPr lang="es-MX" sz="1700" dirty="0">
              <a:solidFill>
                <a:schemeClr val="accent5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838200" y="-158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3. Gobierno Abierto, construcción de Ciudadanía </a:t>
            </a:r>
            <a:b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y Gobernanza Pública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727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laboracion - WOM Grou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5" r="13688"/>
          <a:stretch/>
        </p:blipFill>
        <p:spPr bwMode="auto">
          <a:xfrm>
            <a:off x="-38100" y="2343150"/>
            <a:ext cx="5181599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1"/>
          <p:cNvSpPr/>
          <p:nvPr/>
        </p:nvSpPr>
        <p:spPr>
          <a:xfrm>
            <a:off x="4681899" y="-41303"/>
            <a:ext cx="6432885" cy="6986336"/>
          </a:xfrm>
          <a:custGeom>
            <a:avLst/>
            <a:gdLst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576710 w 5579660"/>
              <a:gd name="connsiteY0" fmla="*/ 0 h 6874005"/>
              <a:gd name="connsiteX1" fmla="*/ 5579660 w 5579660"/>
              <a:gd name="connsiteY1" fmla="*/ 16005 h 6874005"/>
              <a:gd name="connsiteX2" fmla="*/ 5579660 w 5579660"/>
              <a:gd name="connsiteY2" fmla="*/ 6874005 h 6874005"/>
              <a:gd name="connsiteX3" fmla="*/ 0 w 5579660"/>
              <a:gd name="connsiteY3" fmla="*/ 6874005 h 6874005"/>
              <a:gd name="connsiteX4" fmla="*/ 576710 w 5579660"/>
              <a:gd name="connsiteY4" fmla="*/ 0 h 6874005"/>
              <a:gd name="connsiteX0" fmla="*/ 576710 w 5579660"/>
              <a:gd name="connsiteY0" fmla="*/ 0 h 6874005"/>
              <a:gd name="connsiteX1" fmla="*/ 5579660 w 5579660"/>
              <a:gd name="connsiteY1" fmla="*/ 16005 h 6874005"/>
              <a:gd name="connsiteX2" fmla="*/ 5579660 w 5579660"/>
              <a:gd name="connsiteY2" fmla="*/ 6874005 h 6874005"/>
              <a:gd name="connsiteX3" fmla="*/ 0 w 5579660"/>
              <a:gd name="connsiteY3" fmla="*/ 6874005 h 6874005"/>
              <a:gd name="connsiteX4" fmla="*/ 576710 w 5579660"/>
              <a:gd name="connsiteY4" fmla="*/ 0 h 6874005"/>
              <a:gd name="connsiteX0" fmla="*/ 0 w 5622912"/>
              <a:gd name="connsiteY0" fmla="*/ 128037 h 6858000"/>
              <a:gd name="connsiteX1" fmla="*/ 5622912 w 5622912"/>
              <a:gd name="connsiteY1" fmla="*/ 0 h 6858000"/>
              <a:gd name="connsiteX2" fmla="*/ 5622912 w 5622912"/>
              <a:gd name="connsiteY2" fmla="*/ 6858000 h 6858000"/>
              <a:gd name="connsiteX3" fmla="*/ 43252 w 5622912"/>
              <a:gd name="connsiteY3" fmla="*/ 6858000 h 6858000"/>
              <a:gd name="connsiteX4" fmla="*/ 0 w 5622912"/>
              <a:gd name="connsiteY4" fmla="*/ 128037 h 6858000"/>
              <a:gd name="connsiteX0" fmla="*/ 0 w 5622912"/>
              <a:gd name="connsiteY0" fmla="*/ 128037 h 6858000"/>
              <a:gd name="connsiteX1" fmla="*/ 5622912 w 5622912"/>
              <a:gd name="connsiteY1" fmla="*/ 0 h 6858000"/>
              <a:gd name="connsiteX2" fmla="*/ 5622912 w 5622912"/>
              <a:gd name="connsiteY2" fmla="*/ 6858000 h 6858000"/>
              <a:gd name="connsiteX3" fmla="*/ 43252 w 5622912"/>
              <a:gd name="connsiteY3" fmla="*/ 6858000 h 6858000"/>
              <a:gd name="connsiteX4" fmla="*/ 0 w 5622912"/>
              <a:gd name="connsiteY4" fmla="*/ 128037 h 6858000"/>
              <a:gd name="connsiteX0" fmla="*/ 475786 w 6098698"/>
              <a:gd name="connsiteY0" fmla="*/ 128037 h 6954027"/>
              <a:gd name="connsiteX1" fmla="*/ 6098698 w 6098698"/>
              <a:gd name="connsiteY1" fmla="*/ 0 h 6954027"/>
              <a:gd name="connsiteX2" fmla="*/ 6098698 w 6098698"/>
              <a:gd name="connsiteY2" fmla="*/ 6858000 h 6954027"/>
              <a:gd name="connsiteX3" fmla="*/ 0 w 6098698"/>
              <a:gd name="connsiteY3" fmla="*/ 6954027 h 6954027"/>
              <a:gd name="connsiteX4" fmla="*/ 475786 w 6098698"/>
              <a:gd name="connsiteY4" fmla="*/ 128037 h 6954027"/>
              <a:gd name="connsiteX0" fmla="*/ 302774 w 5925686"/>
              <a:gd name="connsiteY0" fmla="*/ 128037 h 6938022"/>
              <a:gd name="connsiteX1" fmla="*/ 5925686 w 5925686"/>
              <a:gd name="connsiteY1" fmla="*/ 0 h 6938022"/>
              <a:gd name="connsiteX2" fmla="*/ 5925686 w 5925686"/>
              <a:gd name="connsiteY2" fmla="*/ 6858000 h 6938022"/>
              <a:gd name="connsiteX3" fmla="*/ 0 w 5925686"/>
              <a:gd name="connsiteY3" fmla="*/ 6938022 h 6938022"/>
              <a:gd name="connsiteX4" fmla="*/ 302774 w 5925686"/>
              <a:gd name="connsiteY4" fmla="*/ 128037 h 6938022"/>
              <a:gd name="connsiteX0" fmla="*/ 144178 w 5925686"/>
              <a:gd name="connsiteY0" fmla="*/ 0 h 6970031"/>
              <a:gd name="connsiteX1" fmla="*/ 5925686 w 5925686"/>
              <a:gd name="connsiteY1" fmla="*/ 32009 h 6970031"/>
              <a:gd name="connsiteX2" fmla="*/ 5925686 w 5925686"/>
              <a:gd name="connsiteY2" fmla="*/ 6890009 h 6970031"/>
              <a:gd name="connsiteX3" fmla="*/ 0 w 5925686"/>
              <a:gd name="connsiteY3" fmla="*/ 6970031 h 6970031"/>
              <a:gd name="connsiteX4" fmla="*/ 144178 w 5925686"/>
              <a:gd name="connsiteY4" fmla="*/ 0 h 6970031"/>
              <a:gd name="connsiteX0" fmla="*/ 0 w 5781508"/>
              <a:gd name="connsiteY0" fmla="*/ 0 h 6970031"/>
              <a:gd name="connsiteX1" fmla="*/ 5781508 w 5781508"/>
              <a:gd name="connsiteY1" fmla="*/ 32009 h 6970031"/>
              <a:gd name="connsiteX2" fmla="*/ 5781508 w 5781508"/>
              <a:gd name="connsiteY2" fmla="*/ 6890009 h 6970031"/>
              <a:gd name="connsiteX3" fmla="*/ 86505 w 5781508"/>
              <a:gd name="connsiteY3" fmla="*/ 6970031 h 6970031"/>
              <a:gd name="connsiteX4" fmla="*/ 0 w 5781508"/>
              <a:gd name="connsiteY4" fmla="*/ 0 h 697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1508" h="6970031">
                <a:moveTo>
                  <a:pt x="0" y="0"/>
                </a:moveTo>
                <a:lnTo>
                  <a:pt x="5781508" y="32009"/>
                </a:lnTo>
                <a:lnTo>
                  <a:pt x="5781508" y="6890009"/>
                </a:lnTo>
                <a:lnTo>
                  <a:pt x="86505" y="6970031"/>
                </a:lnTo>
                <a:cubicBezTo>
                  <a:pt x="100153" y="2418503"/>
                  <a:pt x="1970515" y="377941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5722876" y="2909139"/>
            <a:ext cx="57246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30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4</a:t>
            </a:r>
            <a:r>
              <a:rPr lang="es-MX" sz="3000" b="1" dirty="0" smtClean="0">
                <a:solidFill>
                  <a:schemeClr val="tx2"/>
                </a:solidFill>
                <a:latin typeface="Bahnschrift" panose="020B0502040204020203" pitchFamily="34" charset="0"/>
                <a:ea typeface="+mj-ea"/>
                <a:cs typeface="Arial" panose="020B0604020202020204" pitchFamily="34" charset="0"/>
              </a:rPr>
              <a:t>. Instrumentos y herramientas </a:t>
            </a:r>
          </a:p>
          <a:p>
            <a:pPr algn="r"/>
            <a:r>
              <a:rPr lang="es-MX" sz="3000" b="1" dirty="0" smtClean="0">
                <a:solidFill>
                  <a:schemeClr val="tx2"/>
                </a:solidFill>
                <a:latin typeface="Bahnschrift" panose="020B0502040204020203" pitchFamily="34" charset="0"/>
                <a:ea typeface="+mj-ea"/>
                <a:cs typeface="Arial" panose="020B0604020202020204" pitchFamily="34" charset="0"/>
              </a:rPr>
              <a:t>Para el </a:t>
            </a:r>
            <a:r>
              <a:rPr lang="es-MX" sz="3000" b="1" dirty="0">
                <a:solidFill>
                  <a:schemeClr val="tx2"/>
                </a:solidFill>
                <a:latin typeface="Bahnschrift" panose="020B0502040204020203" pitchFamily="34" charset="0"/>
                <a:ea typeface="+mj-ea"/>
                <a:cs typeface="Arial" panose="020B0604020202020204" pitchFamily="34" charset="0"/>
              </a:rPr>
              <a:t>Gobierno Abierto</a:t>
            </a:r>
          </a:p>
        </p:txBody>
      </p:sp>
    </p:spTree>
    <p:extLst>
      <p:ext uri="{BB962C8B-B14F-4D97-AF65-F5344CB8AC3E}">
        <p14:creationId xmlns:p14="http://schemas.microsoft.com/office/powerpoint/2010/main" val="37628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"/>
          <p:cNvSpPr/>
          <p:nvPr/>
        </p:nvSpPr>
        <p:spPr>
          <a:xfrm>
            <a:off x="4681899" y="-41303"/>
            <a:ext cx="6432885" cy="6986336"/>
          </a:xfrm>
          <a:custGeom>
            <a:avLst/>
            <a:gdLst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576710 w 5579660"/>
              <a:gd name="connsiteY0" fmla="*/ 0 h 6874005"/>
              <a:gd name="connsiteX1" fmla="*/ 5579660 w 5579660"/>
              <a:gd name="connsiteY1" fmla="*/ 16005 h 6874005"/>
              <a:gd name="connsiteX2" fmla="*/ 5579660 w 5579660"/>
              <a:gd name="connsiteY2" fmla="*/ 6874005 h 6874005"/>
              <a:gd name="connsiteX3" fmla="*/ 0 w 5579660"/>
              <a:gd name="connsiteY3" fmla="*/ 6874005 h 6874005"/>
              <a:gd name="connsiteX4" fmla="*/ 576710 w 5579660"/>
              <a:gd name="connsiteY4" fmla="*/ 0 h 6874005"/>
              <a:gd name="connsiteX0" fmla="*/ 576710 w 5579660"/>
              <a:gd name="connsiteY0" fmla="*/ 0 h 6874005"/>
              <a:gd name="connsiteX1" fmla="*/ 5579660 w 5579660"/>
              <a:gd name="connsiteY1" fmla="*/ 16005 h 6874005"/>
              <a:gd name="connsiteX2" fmla="*/ 5579660 w 5579660"/>
              <a:gd name="connsiteY2" fmla="*/ 6874005 h 6874005"/>
              <a:gd name="connsiteX3" fmla="*/ 0 w 5579660"/>
              <a:gd name="connsiteY3" fmla="*/ 6874005 h 6874005"/>
              <a:gd name="connsiteX4" fmla="*/ 576710 w 5579660"/>
              <a:gd name="connsiteY4" fmla="*/ 0 h 6874005"/>
              <a:gd name="connsiteX0" fmla="*/ 0 w 5622912"/>
              <a:gd name="connsiteY0" fmla="*/ 128037 h 6858000"/>
              <a:gd name="connsiteX1" fmla="*/ 5622912 w 5622912"/>
              <a:gd name="connsiteY1" fmla="*/ 0 h 6858000"/>
              <a:gd name="connsiteX2" fmla="*/ 5622912 w 5622912"/>
              <a:gd name="connsiteY2" fmla="*/ 6858000 h 6858000"/>
              <a:gd name="connsiteX3" fmla="*/ 43252 w 5622912"/>
              <a:gd name="connsiteY3" fmla="*/ 6858000 h 6858000"/>
              <a:gd name="connsiteX4" fmla="*/ 0 w 5622912"/>
              <a:gd name="connsiteY4" fmla="*/ 128037 h 6858000"/>
              <a:gd name="connsiteX0" fmla="*/ 0 w 5622912"/>
              <a:gd name="connsiteY0" fmla="*/ 128037 h 6858000"/>
              <a:gd name="connsiteX1" fmla="*/ 5622912 w 5622912"/>
              <a:gd name="connsiteY1" fmla="*/ 0 h 6858000"/>
              <a:gd name="connsiteX2" fmla="*/ 5622912 w 5622912"/>
              <a:gd name="connsiteY2" fmla="*/ 6858000 h 6858000"/>
              <a:gd name="connsiteX3" fmla="*/ 43252 w 5622912"/>
              <a:gd name="connsiteY3" fmla="*/ 6858000 h 6858000"/>
              <a:gd name="connsiteX4" fmla="*/ 0 w 5622912"/>
              <a:gd name="connsiteY4" fmla="*/ 128037 h 6858000"/>
              <a:gd name="connsiteX0" fmla="*/ 475786 w 6098698"/>
              <a:gd name="connsiteY0" fmla="*/ 128037 h 6954027"/>
              <a:gd name="connsiteX1" fmla="*/ 6098698 w 6098698"/>
              <a:gd name="connsiteY1" fmla="*/ 0 h 6954027"/>
              <a:gd name="connsiteX2" fmla="*/ 6098698 w 6098698"/>
              <a:gd name="connsiteY2" fmla="*/ 6858000 h 6954027"/>
              <a:gd name="connsiteX3" fmla="*/ 0 w 6098698"/>
              <a:gd name="connsiteY3" fmla="*/ 6954027 h 6954027"/>
              <a:gd name="connsiteX4" fmla="*/ 475786 w 6098698"/>
              <a:gd name="connsiteY4" fmla="*/ 128037 h 6954027"/>
              <a:gd name="connsiteX0" fmla="*/ 302774 w 5925686"/>
              <a:gd name="connsiteY0" fmla="*/ 128037 h 6938022"/>
              <a:gd name="connsiteX1" fmla="*/ 5925686 w 5925686"/>
              <a:gd name="connsiteY1" fmla="*/ 0 h 6938022"/>
              <a:gd name="connsiteX2" fmla="*/ 5925686 w 5925686"/>
              <a:gd name="connsiteY2" fmla="*/ 6858000 h 6938022"/>
              <a:gd name="connsiteX3" fmla="*/ 0 w 5925686"/>
              <a:gd name="connsiteY3" fmla="*/ 6938022 h 6938022"/>
              <a:gd name="connsiteX4" fmla="*/ 302774 w 5925686"/>
              <a:gd name="connsiteY4" fmla="*/ 128037 h 6938022"/>
              <a:gd name="connsiteX0" fmla="*/ 144178 w 5925686"/>
              <a:gd name="connsiteY0" fmla="*/ 0 h 6970031"/>
              <a:gd name="connsiteX1" fmla="*/ 5925686 w 5925686"/>
              <a:gd name="connsiteY1" fmla="*/ 32009 h 6970031"/>
              <a:gd name="connsiteX2" fmla="*/ 5925686 w 5925686"/>
              <a:gd name="connsiteY2" fmla="*/ 6890009 h 6970031"/>
              <a:gd name="connsiteX3" fmla="*/ 0 w 5925686"/>
              <a:gd name="connsiteY3" fmla="*/ 6970031 h 6970031"/>
              <a:gd name="connsiteX4" fmla="*/ 144178 w 5925686"/>
              <a:gd name="connsiteY4" fmla="*/ 0 h 6970031"/>
              <a:gd name="connsiteX0" fmla="*/ 0 w 5781508"/>
              <a:gd name="connsiteY0" fmla="*/ 0 h 6970031"/>
              <a:gd name="connsiteX1" fmla="*/ 5781508 w 5781508"/>
              <a:gd name="connsiteY1" fmla="*/ 32009 h 6970031"/>
              <a:gd name="connsiteX2" fmla="*/ 5781508 w 5781508"/>
              <a:gd name="connsiteY2" fmla="*/ 6890009 h 6970031"/>
              <a:gd name="connsiteX3" fmla="*/ 86505 w 5781508"/>
              <a:gd name="connsiteY3" fmla="*/ 6970031 h 6970031"/>
              <a:gd name="connsiteX4" fmla="*/ 0 w 5781508"/>
              <a:gd name="connsiteY4" fmla="*/ 0 h 697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1508" h="6970031">
                <a:moveTo>
                  <a:pt x="0" y="0"/>
                </a:moveTo>
                <a:lnTo>
                  <a:pt x="5781508" y="32009"/>
                </a:lnTo>
                <a:lnTo>
                  <a:pt x="5781508" y="6890009"/>
                </a:lnTo>
                <a:lnTo>
                  <a:pt x="86505" y="6970031"/>
                </a:lnTo>
                <a:cubicBezTo>
                  <a:pt x="100153" y="2418503"/>
                  <a:pt x="1970515" y="377941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4. Instrumentos y herramientas para el Gobierno Abierto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03108" y="1107780"/>
            <a:ext cx="10854268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900" b="1" dirty="0">
                <a:solidFill>
                  <a:srgbClr val="002060"/>
                </a:solidFill>
                <a:latin typeface="Bahnschrift" panose="020B0502040204020203" pitchFamily="34" charset="0"/>
              </a:rPr>
              <a:t>Abrir datos y abrir procesos (open data and open </a:t>
            </a:r>
            <a:r>
              <a:rPr lang="es-MX" sz="1900" b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processes</a:t>
            </a:r>
            <a:r>
              <a:rPr lang="es-MX" sz="1900" b="1" dirty="0">
                <a:solidFill>
                  <a:srgbClr val="002060"/>
                </a:solidFill>
                <a:latin typeface="Bahnschrift" panose="020B0502040204020203" pitchFamily="34" charset="0"/>
              </a:rPr>
              <a:t>) </a:t>
            </a:r>
            <a:endParaRPr lang="es-MX" sz="1900" b="1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endParaRPr lang="es-MX" sz="19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El desarrollo del GA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ocurre bajo dos grandes ejes 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: </a:t>
            </a:r>
          </a:p>
          <a:p>
            <a:endParaRPr lang="es-MX" sz="19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es-MX" sz="19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1) Apertura </a:t>
            </a:r>
            <a:r>
              <a:rPr lang="es-MX" sz="1900" b="1" dirty="0">
                <a:solidFill>
                  <a:srgbClr val="002060"/>
                </a:solidFill>
                <a:latin typeface="Bahnschrift" panose="020B0502040204020203" pitchFamily="34" charset="0"/>
              </a:rPr>
              <a:t>de datos públicos (open </a:t>
            </a:r>
            <a:r>
              <a:rPr lang="es-MX" sz="19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data):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Se promueve la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innovación 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con el uso (o </a:t>
            </a:r>
            <a:r>
              <a:rPr lang="es-MX" sz="1900" dirty="0" err="1" smtClean="0">
                <a:solidFill>
                  <a:srgbClr val="002060"/>
                </a:solidFill>
                <a:latin typeface="Bahnschrift" panose="020B0502040204020203" pitchFamily="34" charset="0"/>
              </a:rPr>
              <a:t>reuso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) de datos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públicos como 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catalizadores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de nuevas aplicaciones y servicios </a:t>
            </a:r>
            <a:endParaRPr lang="es-MX" sz="19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G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obiernos pasan de ser únicamente proveedores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de servicios a gestores de plataformas 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permitiendo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que otras entidades y/o 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usuarios utilicen los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datos públicos 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que se liberan para crear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nuevas 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funcionalidades en línea o web,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generar nuevas actividades económicas y agregar valor 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público.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Se devuelve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a los ciudadanos sus propios datos, incrementando así la transparencia, la rendición de cuentas y el escrutinio público 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permanente. </a:t>
            </a:r>
            <a:endParaRPr lang="es-MX" sz="19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buAutoNum type="alphaLcParenR"/>
            </a:pPr>
            <a:endParaRPr lang="es-MX" sz="19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es-MX" sz="19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2) Apertura </a:t>
            </a:r>
            <a:r>
              <a:rPr lang="es-MX" sz="1900" b="1" dirty="0">
                <a:solidFill>
                  <a:srgbClr val="002060"/>
                </a:solidFill>
                <a:latin typeface="Bahnschrift" panose="020B0502040204020203" pitchFamily="34" charset="0"/>
              </a:rPr>
              <a:t>de procesos (open </a:t>
            </a:r>
            <a:r>
              <a:rPr lang="es-MX" sz="1900" b="1" dirty="0" err="1" smtClean="0">
                <a:solidFill>
                  <a:srgbClr val="002060"/>
                </a:solidFill>
                <a:latin typeface="Bahnschrift" panose="020B0502040204020203" pitchFamily="34" charset="0"/>
              </a:rPr>
              <a:t>process</a:t>
            </a:r>
            <a:r>
              <a:rPr lang="es-MX" sz="19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):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Se promueve la </a:t>
            </a:r>
            <a:r>
              <a:rPr lang="es-MX" sz="1900" dirty="0">
                <a:solidFill>
                  <a:srgbClr val="002060"/>
                </a:solidFill>
                <a:latin typeface="Bahnschrift" panose="020B0502040204020203" pitchFamily="34" charset="0"/>
              </a:rPr>
              <a:t>comunicación, la “escucha activa” y la participación, aprovechar el conocimiento y la experiencia de los ciudadanos para ayudar en el diseño de políticas y provisión de servicios públicos, y la colaboración (en red) dentro y entre las administraciones públicas y </a:t>
            </a:r>
            <a:r>
              <a:rPr lang="es-MX" sz="19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fuera de estas. </a:t>
            </a:r>
            <a:endParaRPr lang="es-MX" sz="19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57" y="2017205"/>
            <a:ext cx="5153293" cy="378955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09600" y="79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4. Instrumentos y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h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erramientas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para el Gobierno 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Abierto</a:t>
            </a:r>
            <a:endParaRPr lang="es-MX" sz="2800" b="1" dirty="0">
              <a:solidFill>
                <a:schemeClr val="tx2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37275" y="1119774"/>
            <a:ext cx="43488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Gráfico 1. </a:t>
            </a:r>
          </a:p>
          <a:p>
            <a:pPr algn="ctr"/>
            <a:r>
              <a:rPr lang="es-MX" sz="1600" b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Estrategias </a:t>
            </a:r>
            <a:r>
              <a:rPr lang="es-MX" sz="1600" b="1" dirty="0">
                <a:solidFill>
                  <a:srgbClr val="B0108E"/>
                </a:solidFill>
                <a:latin typeface="Bahnschrift" panose="020B0502040204020203" pitchFamily="34" charset="0"/>
              </a:rPr>
              <a:t>y mecanismos </a:t>
            </a:r>
            <a:r>
              <a:rPr lang="es-MX" sz="1600" b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por </a:t>
            </a:r>
            <a:r>
              <a:rPr lang="es-MX" sz="1600" b="1" u="sng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eje o finalidad</a:t>
            </a:r>
            <a:r>
              <a:rPr lang="es-MX" sz="1600" b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: </a:t>
            </a:r>
            <a:r>
              <a:rPr lang="es-MX" sz="1600" b="1" i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a) apertura </a:t>
            </a:r>
            <a:r>
              <a:rPr lang="es-MX" sz="1600" b="1" i="1" dirty="0">
                <a:solidFill>
                  <a:srgbClr val="B0108E"/>
                </a:solidFill>
                <a:latin typeface="Bahnschrift" panose="020B0502040204020203" pitchFamily="34" charset="0"/>
              </a:rPr>
              <a:t>de datos y </a:t>
            </a:r>
            <a:r>
              <a:rPr lang="es-MX" sz="1600" b="1" i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b) de </a:t>
            </a:r>
            <a:r>
              <a:rPr lang="es-MX" sz="1600" b="1" i="1" dirty="0">
                <a:solidFill>
                  <a:srgbClr val="B0108E"/>
                </a:solidFill>
                <a:latin typeface="Bahnschrift" panose="020B0502040204020203" pitchFamily="34" charset="0"/>
              </a:rPr>
              <a:t>procesos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0" y="1883855"/>
            <a:ext cx="4994570" cy="386536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515100" y="1093636"/>
            <a:ext cx="4972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B0108E"/>
                </a:solidFill>
                <a:latin typeface="Bahnschrift" panose="020B0502040204020203" pitchFamily="34" charset="0"/>
              </a:rPr>
              <a:t>G</a:t>
            </a:r>
            <a:r>
              <a:rPr lang="es-MX" sz="1600" b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ráfico 2.</a:t>
            </a:r>
          </a:p>
          <a:p>
            <a:pPr algn="ctr"/>
            <a:r>
              <a:rPr lang="es-MX" sz="1600" b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Instrumentos </a:t>
            </a:r>
            <a:r>
              <a:rPr lang="es-MX" sz="1600" b="1" dirty="0">
                <a:solidFill>
                  <a:srgbClr val="B0108E"/>
                </a:solidFill>
                <a:latin typeface="Bahnschrift" panose="020B0502040204020203" pitchFamily="34" charset="0"/>
              </a:rPr>
              <a:t>y herramientas del GA por </a:t>
            </a:r>
            <a:r>
              <a:rPr lang="es-MX" sz="1600" b="1" u="sng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tipo </a:t>
            </a:r>
            <a:r>
              <a:rPr lang="es-MX" sz="1600" b="1" u="sng" dirty="0">
                <a:solidFill>
                  <a:srgbClr val="B0108E"/>
                </a:solidFill>
                <a:latin typeface="Bahnschrift" panose="020B0502040204020203" pitchFamily="34" charset="0"/>
              </a:rPr>
              <a:t>de implicación necesaria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314950" y="586647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sz="1050" i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Fuente: César Nicandro Cruz-Rubio, </a:t>
            </a:r>
            <a:r>
              <a:rPr lang="es-MX" sz="1050" i="1" dirty="0">
                <a:solidFill>
                  <a:srgbClr val="002060"/>
                </a:solidFill>
                <a:latin typeface="Bahnschrift" panose="020B0502040204020203" pitchFamily="34" charset="0"/>
              </a:rPr>
              <a:t>Departamento para la Gestión Pública Efectiva / </a:t>
            </a:r>
            <a:endParaRPr lang="es-MX" sz="1050" i="1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r"/>
            <a:r>
              <a:rPr lang="es-MX" sz="1050" i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Secretaría </a:t>
            </a:r>
            <a:r>
              <a:rPr lang="es-MX" sz="1050" i="1" dirty="0">
                <a:solidFill>
                  <a:srgbClr val="002060"/>
                </a:solidFill>
                <a:latin typeface="Bahnschrift" panose="020B0502040204020203" pitchFamily="34" charset="0"/>
              </a:rPr>
              <a:t>de Asuntos Políticos (SAP</a:t>
            </a:r>
            <a:r>
              <a:rPr lang="es-MX" sz="1050" i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), OEA.</a:t>
            </a:r>
            <a:endParaRPr lang="es-MX" sz="1050" i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769" y="811297"/>
            <a:ext cx="6809172" cy="584012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10666" y="2803157"/>
            <a:ext cx="394921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B0108E"/>
                </a:solidFill>
                <a:latin typeface="Bahnschrift" panose="020B0502040204020203" pitchFamily="34" charset="0"/>
              </a:rPr>
              <a:t>¿Cuál es la “caja de </a:t>
            </a:r>
            <a:r>
              <a:rPr lang="es-MX" b="1" dirty="0" smtClean="0">
                <a:solidFill>
                  <a:srgbClr val="B0108E"/>
                </a:solidFill>
                <a:latin typeface="Bahnschrift" panose="020B0502040204020203" pitchFamily="34" charset="0"/>
              </a:rPr>
              <a:t>instrumentos y </a:t>
            </a:r>
            <a:r>
              <a:rPr lang="es-MX" b="1" dirty="0">
                <a:solidFill>
                  <a:srgbClr val="B0108E"/>
                </a:solidFill>
                <a:latin typeface="Bahnschrift" panose="020B0502040204020203" pitchFamily="34" charset="0"/>
              </a:rPr>
              <a:t>herramientas” para la implementación del Gobierno Abierto?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546185" y="6050501"/>
            <a:ext cx="2667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900" i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Fuente: César Nicandro Cruz-Rubio, </a:t>
            </a:r>
            <a:r>
              <a:rPr lang="es-MX" sz="900" i="1" dirty="0">
                <a:solidFill>
                  <a:srgbClr val="002060"/>
                </a:solidFill>
                <a:latin typeface="Bahnschrift" panose="020B0502040204020203" pitchFamily="34" charset="0"/>
              </a:rPr>
              <a:t>Departamento para la Gestión Pública Efectiva / Secretaría de Asuntos Políticos (SAP</a:t>
            </a:r>
            <a:r>
              <a:rPr lang="es-MX" sz="900" i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), OEA.</a:t>
            </a:r>
            <a:endParaRPr lang="es-MX" sz="9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-4665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4. Instrumentos y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h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erramientas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para el Gobierno 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Abierto</a:t>
            </a:r>
            <a:endParaRPr lang="es-MX" sz="2800" b="1" dirty="0">
              <a:solidFill>
                <a:schemeClr val="tx2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531"/>
          <a:stretch/>
        </p:blipFill>
        <p:spPr>
          <a:xfrm>
            <a:off x="1383129" y="1272032"/>
            <a:ext cx="9457825" cy="417106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15313" t="14427" r="14218" b="7201"/>
          <a:stretch/>
        </p:blipFill>
        <p:spPr>
          <a:xfrm>
            <a:off x="941937" y="1607270"/>
            <a:ext cx="4640239" cy="29014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37" y="4796329"/>
            <a:ext cx="4640240" cy="1538794"/>
          </a:xfrm>
          <a:prstGeom prst="rect">
            <a:avLst/>
          </a:prstGeom>
        </p:spPr>
      </p:pic>
      <p:pic>
        <p:nvPicPr>
          <p:cNvPr id="4100" name="Picture 4" descr="Infórmate, regístrate y participa en el Presupuesto Participativo 2024 |  Sala de Prensa | Coordinación de Comunicación Social | Municipio Chihuah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245" y="1607269"/>
            <a:ext cx="4794609" cy="477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41937" y="1029620"/>
            <a:ext cx="4705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Ejercicios de presupuesto participativo:</a:t>
            </a: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09600" y="-4665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4. Instrumentos y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h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erramientas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para el Gobierno 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Abierto</a:t>
            </a:r>
            <a:endParaRPr lang="es-MX" sz="2800" b="1" dirty="0">
              <a:solidFill>
                <a:schemeClr val="tx2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1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69231" y="1060879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Portales de transparencia:</a:t>
            </a:r>
          </a:p>
          <a:p>
            <a:endParaRPr lang="es-MX" sz="2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313" t="14983" r="22812" b="6924"/>
          <a:stretch/>
        </p:blipFill>
        <p:spPr>
          <a:xfrm>
            <a:off x="469231" y="1670382"/>
            <a:ext cx="5608145" cy="43293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124" name="Picture 4" descr="Información fundamental | Portal de captura de información fundame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43" y="3920301"/>
            <a:ext cx="3566645" cy="28315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5112" t="15506" r="16492" b="10827"/>
          <a:stretch/>
        </p:blipFill>
        <p:spPr>
          <a:xfrm>
            <a:off x="6633799" y="939339"/>
            <a:ext cx="4687674" cy="28386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609600" y="-4665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4. Instrumentos y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h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erramientas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para el Gobierno 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Abierto</a:t>
            </a:r>
            <a:endParaRPr lang="es-MX" sz="2800" b="1" dirty="0">
              <a:solidFill>
                <a:schemeClr val="tx2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2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5" t="4356" r="150" b="6645"/>
          <a:stretch/>
        </p:blipFill>
        <p:spPr>
          <a:xfrm>
            <a:off x="5598118" y="1283368"/>
            <a:ext cx="5601955" cy="28167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469230" y="836291"/>
            <a:ext cx="10583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Portales de transparencia con enfoque o estándares de formatos abiertos:</a:t>
            </a:r>
          </a:p>
          <a:p>
            <a:endParaRPr lang="es-MX" sz="2000" dirty="0"/>
          </a:p>
        </p:txBody>
      </p:sp>
      <p:pic>
        <p:nvPicPr>
          <p:cNvPr id="6148" name="Picture 4" descr="Datos Abiertos - Gobierno de Coacalco 2022-2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886" y="4308163"/>
            <a:ext cx="2677027" cy="234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95" y="1544177"/>
            <a:ext cx="3704762" cy="4980952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609600" y="-4665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4. Instrumentos y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h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erramientas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para el Gobierno 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Abierto</a:t>
            </a:r>
            <a:endParaRPr lang="es-MX" sz="2800" b="1" dirty="0">
              <a:solidFill>
                <a:schemeClr val="tx2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4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32911" y="952181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Redes sociales (abiertas):</a:t>
            </a:r>
          </a:p>
          <a:p>
            <a:endParaRPr lang="es-MX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9211" t="14609" r="36447" b="29112"/>
          <a:stretch/>
        </p:blipFill>
        <p:spPr>
          <a:xfrm>
            <a:off x="632912" y="1534344"/>
            <a:ext cx="4693068" cy="43240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8553" t="22209" r="17762" b="7114"/>
          <a:stretch/>
        </p:blipFill>
        <p:spPr>
          <a:xfrm>
            <a:off x="5775157" y="1093787"/>
            <a:ext cx="5839326" cy="5311675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5951621" y="3593432"/>
            <a:ext cx="5438274" cy="737936"/>
          </a:xfrm>
          <a:prstGeom prst="roundRect">
            <a:avLst>
              <a:gd name="adj" fmla="val 14493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redondeado 8"/>
          <p:cNvSpPr/>
          <p:nvPr/>
        </p:nvSpPr>
        <p:spPr>
          <a:xfrm>
            <a:off x="5935579" y="4379495"/>
            <a:ext cx="5438274" cy="2025968"/>
          </a:xfrm>
          <a:prstGeom prst="roundRect">
            <a:avLst>
              <a:gd name="adj" fmla="val 9091"/>
            </a:avLst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09600" y="-4665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4. Instrumentos y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h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erramientas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para el Gobierno 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Abierto</a:t>
            </a:r>
            <a:endParaRPr lang="es-MX" sz="2800" b="1" dirty="0">
              <a:solidFill>
                <a:schemeClr val="tx2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4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44904" y="967549"/>
            <a:ext cx="63446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Ejercicios de </a:t>
            </a:r>
            <a:r>
              <a:rPr lang="es-MX" sz="2000" dirty="0" err="1" smtClean="0">
                <a:solidFill>
                  <a:srgbClr val="002060"/>
                </a:solidFill>
                <a:latin typeface="Bahnschrift" panose="020B0502040204020203" pitchFamily="34" charset="0"/>
              </a:rPr>
              <a:t>Crowdfunding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 / Crowdsourcing:</a:t>
            </a:r>
          </a:p>
          <a:p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395" r="16315"/>
          <a:stretch/>
        </p:blipFill>
        <p:spPr>
          <a:xfrm>
            <a:off x="401053" y="1453460"/>
            <a:ext cx="6192253" cy="50980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218946" y="1790342"/>
            <a:ext cx="43634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2060"/>
                </a:solidFill>
                <a:latin typeface="Bahnschrift" panose="020B0502040204020203" pitchFamily="34" charset="0"/>
              </a:rPr>
              <a:t>Crowdfunding</a:t>
            </a:r>
            <a:r>
              <a:rPr lang="es-MX" sz="20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: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Financiación colectiva. Personas que hacen red para conseguir dinero u otros recursos para un proyecto o propósito.</a:t>
            </a:r>
          </a:p>
          <a:p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es-MX" sz="20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Crowdsourcing: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Colaboración abierta distribuida. Mediante convocatorias abiertas (generalmente a través de plataformas tecnológicas, diversas personas se unen para desarrollar un proyecto o propósito)</a:t>
            </a: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09600" y="-4665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4. Instrumentos y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h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erramientas </a:t>
            </a:r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para el Gobierno </a:t>
            </a:r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Abierto</a:t>
            </a:r>
            <a:endParaRPr lang="es-MX" sz="2800" b="1" dirty="0">
              <a:solidFill>
                <a:schemeClr val="tx2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4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activación económica: se hace el camino al andar – y al compartir  conocimiento abier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1" r="28644"/>
          <a:stretch/>
        </p:blipFill>
        <p:spPr bwMode="auto">
          <a:xfrm>
            <a:off x="842570" y="1029001"/>
            <a:ext cx="4387156" cy="526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7042483" y="3007767"/>
            <a:ext cx="415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Finalmente…</a:t>
            </a:r>
            <a:endParaRPr lang="es-MX" sz="40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2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logs.iadb.org/conocimiento-abierto/wp-content/uploads/sites/10/2021/09/Niveles-de-involucramiento-ciudada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12" y="1207001"/>
            <a:ext cx="886777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188369" y="5043905"/>
            <a:ext cx="567890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baseline="30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Niveles de involucramiento ciudadano</a:t>
            </a:r>
            <a:br>
              <a:rPr lang="es-MX" sz="1500" b="1" baseline="30000" dirty="0" smtClean="0">
                <a:solidFill>
                  <a:srgbClr val="002060"/>
                </a:solidFill>
                <a:latin typeface="Bahnschrift" panose="020B0502040204020203" pitchFamily="34" charset="0"/>
              </a:rPr>
            </a:br>
            <a:r>
              <a:rPr lang="es-MX" sz="1500" i="1" baseline="30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Fuente:</a:t>
            </a:r>
            <a:r>
              <a:rPr lang="es-MX" sz="1500" baseline="30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 </a:t>
            </a:r>
            <a:r>
              <a:rPr lang="es-MX" sz="1500" baseline="30000" dirty="0" smtClean="0">
                <a:solidFill>
                  <a:srgbClr val="002060"/>
                </a:solidFill>
                <a:latin typeface="Bahnschrift" panose="020B0502040204020203" pitchFamily="34" charset="0"/>
                <a:hlinkClick r:id="rId3"/>
              </a:rPr>
              <a:t>El Modelo Escalonado de Gobierno Abierto e Innovación Pública (Mega IP)</a:t>
            </a:r>
            <a:endParaRPr lang="es-MX" sz="1500" baseline="300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r>
              <a:rPr lang="es-MX" sz="15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https://www.toolkithaga.co/</a:t>
            </a:r>
            <a:endParaRPr lang="es-MX" sz="15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09600" y="-7395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Fortalecimiento del Gobierno Abierto</a:t>
            </a:r>
          </a:p>
        </p:txBody>
      </p:sp>
    </p:spTree>
    <p:extLst>
      <p:ext uri="{BB962C8B-B14F-4D97-AF65-F5344CB8AC3E}">
        <p14:creationId xmlns:p14="http://schemas.microsoft.com/office/powerpoint/2010/main" val="8282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2842" y="5857935"/>
            <a:ext cx="313214" cy="3132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20944" t="14789" r="18787" b="15510"/>
          <a:stretch/>
        </p:blipFill>
        <p:spPr>
          <a:xfrm>
            <a:off x="11186056" y="5857935"/>
            <a:ext cx="444598" cy="30850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/>
          <a:srcRect l="35087" t="24082" r="22019" b="15183"/>
          <a:stretch/>
        </p:blipFill>
        <p:spPr>
          <a:xfrm>
            <a:off x="161858" y="1137229"/>
            <a:ext cx="5976254" cy="475748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68970" y="2093262"/>
            <a:ext cx="4380078" cy="216801"/>
          </a:xfrm>
          <a:prstGeom prst="roundRect">
            <a:avLst>
              <a:gd name="adj" fmla="val 7418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40615" t="81481" r="42818" b="15515"/>
          <a:stretch/>
        </p:blipFill>
        <p:spPr>
          <a:xfrm>
            <a:off x="8391027" y="5894716"/>
            <a:ext cx="2517606" cy="256674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09600" y="-7395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Fortalecimiento del Gobierno Abierto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1105" y="2062524"/>
            <a:ext cx="5381714" cy="322902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305194" y="5943641"/>
            <a:ext cx="28877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dirty="0" smtClean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Índice de Transparencia: 0.73/1</a:t>
            </a:r>
          </a:p>
          <a:p>
            <a:pPr algn="r"/>
            <a:r>
              <a:rPr lang="es-MX" sz="1050" dirty="0" smtClean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Índice de Participación Ciudadana 0.59/1</a:t>
            </a:r>
            <a:endParaRPr lang="es-MX" sz="105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702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650"/>
          <a:stretch/>
        </p:blipFill>
        <p:spPr>
          <a:xfrm>
            <a:off x="657728" y="1143000"/>
            <a:ext cx="5438272" cy="503077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09600" y="-7395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Fortalecimiento del Gobierno Abierto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468978" y="2989345"/>
            <a:ext cx="525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¡Muchas gracias por </a:t>
            </a:r>
          </a:p>
          <a:p>
            <a:r>
              <a:rPr lang="es-MX" sz="24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su atención!</a:t>
            </a:r>
          </a:p>
          <a:p>
            <a:endParaRPr lang="es-MX" sz="2800" b="1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Contacto: </a:t>
            </a:r>
          </a:p>
          <a:p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s-MX" sz="18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DIRECCIÓN GENERAL DE GOBIERNO ABIERTO</a:t>
            </a:r>
          </a:p>
          <a:p>
            <a:r>
              <a:rPr lang="es-MX" sz="18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SUBSECRETARÍA DE APERTURA SOCIAL Y MEJORA DE LA GESTIÓN PÚBLICA </a:t>
            </a:r>
          </a:p>
          <a:p>
            <a:r>
              <a:rPr lang="es-MX" sz="18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es-MX" sz="18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s-MX" sz="18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J. Jesús Soria Narváez</a:t>
            </a:r>
          </a:p>
          <a:p>
            <a:r>
              <a:rPr lang="es-MX" sz="18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  <a:hlinkClick r:id="rId3"/>
              </a:rPr>
              <a:t>jsoria@Guanajuato.gob.mx</a:t>
            </a:r>
            <a:endParaRPr lang="es-MX" sz="1800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endParaRPr lang="es-MX" sz="18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s-MX" sz="1800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Teléfono: 473 - 102 37 27 Ext. 8533</a:t>
            </a:r>
          </a:p>
        </p:txBody>
      </p:sp>
    </p:spTree>
    <p:extLst>
      <p:ext uri="{BB962C8B-B14F-4D97-AF65-F5344CB8AC3E}">
        <p14:creationId xmlns:p14="http://schemas.microsoft.com/office/powerpoint/2010/main" val="16341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Casas De Guanajuato Foto de stock y más banco de imágenes de Guanajuato -  Guanajuato, Hispanoamérica, Colorido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19"/>
            <a:ext cx="10130589" cy="686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096000" y="-9219"/>
            <a:ext cx="6096000" cy="6874042"/>
          </a:xfrm>
          <a:custGeom>
            <a:avLst/>
            <a:gdLst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  <a:gd name="connsiteX0" fmla="*/ 0 w 5579660"/>
              <a:gd name="connsiteY0" fmla="*/ 0 h 6858000"/>
              <a:gd name="connsiteX1" fmla="*/ 5579660 w 5579660"/>
              <a:gd name="connsiteY1" fmla="*/ 0 h 6858000"/>
              <a:gd name="connsiteX2" fmla="*/ 5579660 w 5579660"/>
              <a:gd name="connsiteY2" fmla="*/ 6858000 h 6858000"/>
              <a:gd name="connsiteX3" fmla="*/ 0 w 5579660"/>
              <a:gd name="connsiteY3" fmla="*/ 6858000 h 6858000"/>
              <a:gd name="connsiteX4" fmla="*/ 0 w 557966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9660" h="6858000">
                <a:moveTo>
                  <a:pt x="0" y="0"/>
                </a:moveTo>
                <a:lnTo>
                  <a:pt x="5579660" y="0"/>
                </a:lnTo>
                <a:lnTo>
                  <a:pt x="5579660" y="6858000"/>
                </a:lnTo>
                <a:lnTo>
                  <a:pt x="0" y="6858000"/>
                </a:lnTo>
                <a:cubicBezTo>
                  <a:pt x="13648" y="2306472"/>
                  <a:pt x="3916908" y="309121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 descr="Consultar Trámites, Servicios y Regulacion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365" y="1061432"/>
            <a:ext cx="2198944" cy="11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/>
          <p:cNvSpPr txBox="1"/>
          <p:nvPr/>
        </p:nvSpPr>
        <p:spPr>
          <a:xfrm>
            <a:off x="6132513" y="2542443"/>
            <a:ext cx="58362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Sensibilización para el </a:t>
            </a:r>
          </a:p>
          <a:p>
            <a:pPr algn="r"/>
            <a:r>
              <a:rPr lang="es-MX" sz="24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fortalecimiento del Gobierno </a:t>
            </a:r>
          </a:p>
          <a:p>
            <a:pPr algn="r"/>
            <a:r>
              <a:rPr lang="es-MX" sz="2400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Abierto en Guanajuato</a:t>
            </a:r>
          </a:p>
          <a:p>
            <a:pPr algn="r"/>
            <a:endParaRPr lang="es-MX" sz="2400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r"/>
            <a:r>
              <a:rPr lang="es-MX" sz="2200" b="1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XCIV Asamblea Plenaria Alianza de Contralores Estado - Municipios</a:t>
            </a:r>
          </a:p>
          <a:p>
            <a:pPr algn="r"/>
            <a:endParaRPr lang="es-MX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r"/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Subsecretaría de Apertura Social y </a:t>
            </a:r>
          </a:p>
          <a:p>
            <a:pPr algn="r"/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Mejora de la Gestión Pública</a:t>
            </a:r>
          </a:p>
          <a:p>
            <a:pPr algn="r"/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Dirección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General de Gobierno Abierto</a:t>
            </a:r>
          </a:p>
          <a:p>
            <a:pPr algn="r"/>
            <a:endParaRPr lang="es-MX" dirty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r"/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Celaya, </a:t>
            </a:r>
            <a:r>
              <a:rPr lang="es-MX" dirty="0" err="1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Gto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., Octubre 6,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2023</a:t>
            </a:r>
          </a:p>
          <a:p>
            <a:pPr algn="r"/>
            <a:endParaRPr lang="es-MX" dirty="0" smtClean="0">
              <a:solidFill>
                <a:srgbClr val="00206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2060"/>
              </a:solidFill>
            </a:endParaRPr>
          </a:p>
        </p:txBody>
      </p:sp>
      <p:pic>
        <p:nvPicPr>
          <p:cNvPr id="1026" name="Picture 2" descr="la desconfianza | la desconfian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504"/>
            <a:ext cx="5676067" cy="378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898702" y="1347536"/>
            <a:ext cx="563556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Los seres humanos </a:t>
            </a:r>
            <a:r>
              <a:rPr lang="es-MX" sz="24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necesitamos confiar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en algo y/o en alguien.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La confianza es la </a:t>
            </a:r>
            <a:r>
              <a:rPr lang="es-MX" sz="24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base de la existencia y presencia</a:t>
            </a:r>
            <a:r>
              <a:rPr lang="es-MX" sz="24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del ser humano en este mundo.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La </a:t>
            </a:r>
            <a:r>
              <a:rPr lang="es-MX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vida en sociedad 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demanda constantemente que se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confíe 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en el buen funcionamiento de los sistemas, en las instituciones, en el otro, en uno mismo. </a:t>
            </a:r>
            <a:endParaRPr lang="es-MX" sz="20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Sin confianza, los 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individuos vivirían en una </a:t>
            </a:r>
            <a:r>
              <a:rPr lang="es-MX" sz="24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constante incertidumbre.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2400" b="1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2400" b="1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248019" y="265524"/>
            <a:ext cx="8040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tx2"/>
                </a:solidFill>
                <a:latin typeface="Bahnschrift" panose="020B0502040204020203" pitchFamily="34" charset="0"/>
                <a:ea typeface="+mj-ea"/>
                <a:cs typeface="Arial" panose="020B0604020202020204" pitchFamily="34" charset="0"/>
              </a:rPr>
              <a:t>¿Por qué es importante y necesaria la confianza?</a:t>
            </a:r>
            <a:endParaRPr lang="es-MX" sz="2800" b="1" dirty="0">
              <a:solidFill>
                <a:schemeClr val="tx2"/>
              </a:solidFill>
              <a:latin typeface="Bahnschrift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7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90866" y="1056689"/>
            <a:ext cx="63194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La 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confianza es un concepto complejo que se refiere a la </a:t>
            </a:r>
            <a:r>
              <a:rPr lang="es-MX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creencia o la seguridad 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en la integridad, la capacidad, la veracidad o la confiabilidad de una persona, entidad, objeto o situación.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Implica tener fe y </a:t>
            </a:r>
            <a:r>
              <a:rPr lang="es-MX" sz="20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creer en la </a:t>
            </a:r>
            <a:r>
              <a:rPr lang="es-MX" sz="24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integridad </a:t>
            </a:r>
            <a:r>
              <a:rPr lang="es-MX" sz="20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y la </a:t>
            </a:r>
            <a:r>
              <a:rPr lang="es-MX" sz="24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capacidad </a:t>
            </a:r>
            <a:r>
              <a:rPr lang="es-MX" sz="20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de una persona o situación.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Es 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un elemento </a:t>
            </a:r>
            <a:r>
              <a:rPr lang="es-MX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fundamental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 en las relaciones humanas y en la vida cotidiana, y se basa en la </a:t>
            </a:r>
            <a:r>
              <a:rPr lang="es-MX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creencia </a:t>
            </a:r>
            <a:r>
              <a:rPr lang="es-MX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de que alguien o algo cumplirá con las expectativas</a:t>
            </a:r>
            <a:r>
              <a:rPr lang="es-MX" sz="2000" dirty="0">
                <a:solidFill>
                  <a:srgbClr val="002060"/>
                </a:solidFill>
                <a:latin typeface="Bahnschrift" panose="020B0502040204020203" pitchFamily="34" charset="0"/>
              </a:rPr>
              <a:t>, será honesto y actuará de manera </a:t>
            </a:r>
            <a:r>
              <a:rPr lang="es-MX" sz="2000" b="1" dirty="0">
                <a:solidFill>
                  <a:srgbClr val="002060"/>
                </a:solidFill>
                <a:latin typeface="Bahnschrift" panose="020B0502040204020203" pitchFamily="34" charset="0"/>
              </a:rPr>
              <a:t>coherente y </a:t>
            </a:r>
            <a:r>
              <a:rPr lang="es-MX" sz="20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predecible.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La confianza </a:t>
            </a:r>
            <a:r>
              <a:rPr lang="es-MX" sz="24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se construye 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a través de </a:t>
            </a:r>
            <a:r>
              <a:rPr lang="es-MX" sz="2000" u="sng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experiencias positivas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, la </a:t>
            </a:r>
            <a:r>
              <a:rPr lang="es-MX" sz="2000" u="sng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transparencia en las relaciones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 y la </a:t>
            </a:r>
            <a:r>
              <a:rPr lang="es-MX" sz="2000" u="sng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consistencia en las acciones</a:t>
            </a:r>
            <a:r>
              <a:rPr lang="es-MX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. </a:t>
            </a:r>
            <a:endParaRPr lang="es-MX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206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377070" y="443330"/>
            <a:ext cx="3469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tx2"/>
                </a:solidFill>
                <a:latin typeface="Bahnschrift" panose="020B0502040204020203" pitchFamily="34" charset="0"/>
                <a:ea typeface="+mj-ea"/>
                <a:cs typeface="Arial" panose="020B0604020202020204" pitchFamily="34" charset="0"/>
              </a:rPr>
              <a:t>Qué es la confianza?</a:t>
            </a:r>
          </a:p>
        </p:txBody>
      </p:sp>
      <p:pic>
        <p:nvPicPr>
          <p:cNvPr id="2052" name="Picture 4" descr="Sociología Necesaria: CONFIANZA Y COHESIÓN SOCIAL EN EL DESARRO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0" y="2099709"/>
            <a:ext cx="5162686" cy="283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87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L DESAFÍO DIGITAL DE LAS ENTIDADES PÚBLICAS PARA CONSTRUIR CONFIANZA Y  CREDIBILIDA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6555" r="6167" b="18438"/>
          <a:stretch/>
        </p:blipFill>
        <p:spPr bwMode="auto">
          <a:xfrm>
            <a:off x="-16042" y="176463"/>
            <a:ext cx="12229746" cy="649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764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206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-16042" y="6673515"/>
            <a:ext cx="12192000" cy="1925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00463" y="1864977"/>
            <a:ext cx="879107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MX" sz="32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En general…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En las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</a:rPr>
              <a:t>últimas décadas se advierte una</a:t>
            </a:r>
            <a:r>
              <a:rPr lang="es-MX" b="1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es-MX" sz="3200" b="1" dirty="0">
                <a:solidFill>
                  <a:srgbClr val="002060"/>
                </a:solidFill>
                <a:latin typeface="Bahnschrift" panose="020B0502040204020203" pitchFamily="34" charset="0"/>
              </a:rPr>
              <a:t>disminución de la confianza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</a:rPr>
              <a:t>en los sistemas sociales, en las 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instituciones (</a:t>
            </a:r>
            <a:r>
              <a:rPr lang="es-MX" u="sng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incluyendo instituciones públicas y del estado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),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</a:rPr>
              <a:t>en la conducta de los demás y en las potencialidades de los sujetos. </a:t>
            </a:r>
          </a:p>
          <a:p>
            <a:pPr marL="0" indent="0" algn="ctr">
              <a:buNone/>
            </a:pPr>
            <a:endParaRPr lang="es-MX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130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2158" y="1392491"/>
            <a:ext cx="10515600" cy="4351338"/>
          </a:xfrm>
          <a:prstGeom prst="flowChartProcess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Si preguntáramos a los habitantes de nuestros municipios cómo (nos) ven o </a:t>
            </a:r>
            <a:r>
              <a:rPr lang="es-MX" dirty="0">
                <a:solidFill>
                  <a:srgbClr val="002060"/>
                </a:solidFill>
                <a:latin typeface="Bahnschrift" panose="020B0502040204020203" pitchFamily="34" charset="0"/>
              </a:rPr>
              <a:t>(</a:t>
            </a: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nos) perciben a su autoridad o gobierno municipal… </a:t>
            </a:r>
          </a:p>
          <a:p>
            <a:pPr marL="0" indent="0" algn="ctr">
              <a:buNone/>
            </a:pPr>
            <a:endParaRPr lang="es-MX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ACB2CF-1DB5-5940-8976-40973339ECF1}"/>
              </a:ext>
            </a:extLst>
          </p:cNvPr>
          <p:cNvSpPr/>
          <p:nvPr/>
        </p:nvSpPr>
        <p:spPr>
          <a:xfrm>
            <a:off x="0" y="0"/>
            <a:ext cx="12192000" cy="1764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2060"/>
              </a:solidFill>
            </a:endParaRPr>
          </a:p>
        </p:txBody>
      </p:sp>
      <p:pic>
        <p:nvPicPr>
          <p:cNvPr id="3074" name="Picture 2" descr="Icono De Cercanía. Elemento Simple De La Nueva Colección Normality. Icono  De Cercanía Monocromática Relleno Para Plantillas Ilustración del Vector -  Ilustración de parada, normalidad: 2100885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1" t="17954" r="26815" b="33389"/>
          <a:stretch/>
        </p:blipFill>
        <p:spPr bwMode="auto">
          <a:xfrm>
            <a:off x="2656179" y="3357864"/>
            <a:ext cx="1450597" cy="156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a Mano Con El Icono Del Corazón, Icono De Honestidad, Vector  Ilustraciones svg, vectoriales, clip art vectorizado libre de derechos.  Image 13409516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15438" r="16051" b="18316"/>
          <a:stretch/>
        </p:blipFill>
        <p:spPr bwMode="auto">
          <a:xfrm>
            <a:off x="7951987" y="3288637"/>
            <a:ext cx="1673275" cy="1636296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ffectiveness Icons - Free SVG &amp; PNG Effectiveness Images - Noun Proj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3" y="3454928"/>
            <a:ext cx="1485164" cy="14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106776" y="5289725"/>
            <a:ext cx="4216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800" b="1" dirty="0">
                <a:solidFill>
                  <a:srgbClr val="002060"/>
                </a:solidFill>
                <a:latin typeface="Bahnschrift" panose="020B0502040204020203" pitchFamily="34" charset="0"/>
              </a:rPr>
              <a:t>¿Cuál sería la respuesta?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5077326" y="2721253"/>
            <a:ext cx="1973179" cy="567384"/>
          </a:xfrm>
          <a:prstGeom prst="flowChartProcess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Efectividad</a:t>
            </a:r>
            <a:endParaRPr lang="es-MX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2461061" y="2721253"/>
            <a:ext cx="1840832" cy="567384"/>
          </a:xfrm>
          <a:prstGeom prst="flowChartProcess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Cercanía</a:t>
            </a:r>
            <a:endParaRPr lang="es-MX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7620602" y="2708636"/>
            <a:ext cx="2193758" cy="567384"/>
          </a:xfrm>
          <a:prstGeom prst="flowChartProcess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Honestidad</a:t>
            </a:r>
            <a:endParaRPr lang="es-MX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0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80401</TotalTime>
  <Words>3385</Words>
  <Application>Microsoft Office PowerPoint</Application>
  <PresentationFormat>Panorámica</PresentationFormat>
  <Paragraphs>279</Paragraphs>
  <Slides>49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7" baseType="lpstr">
      <vt:lpstr>Arial</vt:lpstr>
      <vt:lpstr>Bahnschrift</vt:lpstr>
      <vt:lpstr>Calibri</vt:lpstr>
      <vt:lpstr>Calibri Light</vt:lpstr>
      <vt:lpstr>Courier New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 Contexto  general</vt:lpstr>
      <vt:lpstr>1. Contexto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 Inducción al  gobierno abierto</vt:lpstr>
      <vt:lpstr>Presentación de PowerPoint</vt:lpstr>
      <vt:lpstr>Presentación de PowerPoint</vt:lpstr>
      <vt:lpstr>Presentación de PowerPoint</vt:lpstr>
      <vt:lpstr>Definición construida: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Gobierno Abierto, construcción de Ciudadanía  y Gobernanza Pública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Título.</dc:title>
  <dc:creator>Usuario de Microsoft Office</dc:creator>
  <cp:lastModifiedBy>strc</cp:lastModifiedBy>
  <cp:revision>351</cp:revision>
  <cp:lastPrinted>2023-08-11T15:38:26Z</cp:lastPrinted>
  <dcterms:created xsi:type="dcterms:W3CDTF">2019-02-06T16:41:12Z</dcterms:created>
  <dcterms:modified xsi:type="dcterms:W3CDTF">2023-10-09T14:23:19Z</dcterms:modified>
</cp:coreProperties>
</file>